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6" r:id="rId2"/>
  </p:sldMasterIdLst>
  <p:notesMasterIdLst>
    <p:notesMasterId r:id="rId26"/>
  </p:notesMasterIdLst>
  <p:sldIdLst>
    <p:sldId id="672" r:id="rId3"/>
    <p:sldId id="696" r:id="rId4"/>
    <p:sldId id="699" r:id="rId5"/>
    <p:sldId id="559" r:id="rId6"/>
    <p:sldId id="781" r:id="rId7"/>
    <p:sldId id="651" r:id="rId8"/>
    <p:sldId id="712" r:id="rId9"/>
    <p:sldId id="700" r:id="rId10"/>
    <p:sldId id="714" r:id="rId11"/>
    <p:sldId id="732" r:id="rId12"/>
    <p:sldId id="729" r:id="rId13"/>
    <p:sldId id="653" r:id="rId14"/>
    <p:sldId id="716" r:id="rId15"/>
    <p:sldId id="654" r:id="rId16"/>
    <p:sldId id="725" r:id="rId17"/>
    <p:sldId id="731" r:id="rId18"/>
    <p:sldId id="726" r:id="rId19"/>
    <p:sldId id="727" r:id="rId20"/>
    <p:sldId id="718" r:id="rId21"/>
    <p:sldId id="719" r:id="rId22"/>
    <p:sldId id="723" r:id="rId23"/>
    <p:sldId id="724" r:id="rId24"/>
    <p:sldId id="780"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70" autoAdjust="0"/>
    <p:restoredTop sz="79874" autoAdjust="0"/>
  </p:normalViewPr>
  <p:slideViewPr>
    <p:cSldViewPr snapToGrid="0">
      <p:cViewPr varScale="1">
        <p:scale>
          <a:sx n="95" d="100"/>
          <a:sy n="95" d="100"/>
        </p:scale>
        <p:origin x="834" y="78"/>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2021/11/18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r>
              <a:rPr lang="zh-CN" altLang="zh-CN" sz="1800" b="1" kern="100" dirty="0">
                <a:effectLst/>
                <a:latin typeface="等线" panose="02010600030101010101" pitchFamily="2" charset="-122"/>
                <a:ea typeface="等线" panose="02010600030101010101" pitchFamily="2" charset="-122"/>
              </a:rPr>
              <a:t>共同干扰源</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算法：</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combnk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：组合枚举</a:t>
            </a:r>
          </a:p>
          <a:p>
            <a:pPr marL="800100" indent="-800100"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现象：</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相同的干扰源不会在不同的接收器上引起相同的行为字节流：</a:t>
            </a:r>
            <a:r>
              <a:rPr lang="zh-CN" altLang="en-US" sz="2800" dirty="0">
                <a:effectLst/>
                <a:latin typeface="Arial" panose="020B0604020202020204" pitchFamily="34" charset="0"/>
              </a:rPr>
              <a:t>只有在字节流中存在差异时，错误位的检测才起作用。例如，当查看二进制表示中的第三列错误位（</a:t>
            </a:r>
            <a:r>
              <a:rPr lang="en-US" altLang="zh-CN" sz="2800" dirty="0">
                <a:effectLst/>
                <a:latin typeface="Arial" panose="020B0604020202020204" pitchFamily="34" charset="0"/>
              </a:rPr>
              <a:t>8</a:t>
            </a:r>
            <a:r>
              <a:rPr lang="zh-CN" altLang="en-US" sz="2800" dirty="0">
                <a:effectLst/>
                <a:latin typeface="Arial" panose="020B0604020202020204" pitchFamily="34" charset="0"/>
              </a:rPr>
              <a:t>，</a:t>
            </a:r>
            <a:r>
              <a:rPr lang="en-US" altLang="zh-CN" sz="2800" dirty="0">
                <a:effectLst/>
                <a:latin typeface="Arial" panose="020B0604020202020204" pitchFamily="34" charset="0"/>
              </a:rPr>
              <a:t>6</a:t>
            </a:r>
            <a:r>
              <a:rPr lang="zh-CN" altLang="en-US" sz="2800" dirty="0">
                <a:effectLst/>
                <a:latin typeface="Arial" panose="020B0604020202020204" pitchFamily="34" charset="0"/>
              </a:rPr>
              <a:t>，</a:t>
            </a:r>
            <a:r>
              <a:rPr lang="en-US" altLang="zh-CN" sz="2800" dirty="0">
                <a:effectLst/>
                <a:latin typeface="Arial" panose="020B0604020202020204" pitchFamily="34" charset="0"/>
              </a:rPr>
              <a:t>4</a:t>
            </a:r>
            <a:r>
              <a:rPr lang="zh-CN" altLang="en-US" sz="2800" dirty="0">
                <a:effectLst/>
                <a:latin typeface="Arial" panose="020B0604020202020204" pitchFamily="34" charset="0"/>
              </a:rPr>
              <a:t>）时，它显示</a:t>
            </a:r>
            <a:r>
              <a:rPr lang="en-US" altLang="zh-CN" sz="2800" dirty="0">
                <a:effectLst/>
                <a:latin typeface="Arial" panose="020B0604020202020204" pitchFamily="34" charset="0"/>
              </a:rPr>
              <a:t>RX3</a:t>
            </a:r>
            <a:r>
              <a:rPr lang="zh-CN" altLang="en-US" sz="2800" dirty="0">
                <a:effectLst/>
                <a:latin typeface="Arial" panose="020B0604020202020204" pitchFamily="34" charset="0"/>
              </a:rPr>
              <a:t>位错误是</a:t>
            </a:r>
            <a:r>
              <a:rPr lang="en-US" altLang="zh-CN" sz="2800" dirty="0">
                <a:effectLst/>
                <a:latin typeface="Arial" panose="020B0604020202020204" pitchFamily="34" charset="0"/>
              </a:rPr>
              <a:t>RX2</a:t>
            </a:r>
            <a:r>
              <a:rPr lang="zh-CN" altLang="en-US" sz="2800" dirty="0">
                <a:effectLst/>
                <a:latin typeface="Arial" panose="020B0604020202020204" pitchFamily="34" charset="0"/>
              </a:rPr>
              <a:t>的子集。因此，如果只接收到</a:t>
            </a:r>
            <a:r>
              <a:rPr lang="en-US" altLang="zh-CN" sz="2800" dirty="0">
                <a:effectLst/>
                <a:latin typeface="Arial" panose="020B0604020202020204" pitchFamily="34" charset="0"/>
              </a:rPr>
              <a:t>RX2</a:t>
            </a:r>
            <a:r>
              <a:rPr lang="zh-CN" altLang="en-US" sz="2800" dirty="0">
                <a:effectLst/>
                <a:latin typeface="Arial" panose="020B0604020202020204" pitchFamily="34" charset="0"/>
              </a:rPr>
              <a:t>和</a:t>
            </a:r>
            <a:r>
              <a:rPr lang="en-US" altLang="zh-CN" sz="2800" dirty="0">
                <a:effectLst/>
                <a:latin typeface="Arial" panose="020B0604020202020204" pitchFamily="34" charset="0"/>
              </a:rPr>
              <a:t>RX3</a:t>
            </a:r>
            <a:r>
              <a:rPr lang="zh-CN" altLang="en-US" sz="2800" dirty="0">
                <a:effectLst/>
                <a:latin typeface="Arial" panose="020B0604020202020204" pitchFamily="34" charset="0"/>
              </a:rPr>
              <a:t>，则</a:t>
            </a:r>
            <a:r>
              <a:rPr lang="en-US" altLang="zh-CN" sz="2800" dirty="0">
                <a:effectLst/>
                <a:latin typeface="Arial" panose="020B0604020202020204" pitchFamily="34" charset="0"/>
              </a:rPr>
              <a:t>OPR</a:t>
            </a:r>
            <a:r>
              <a:rPr lang="zh-CN" altLang="en-US" sz="2800" dirty="0">
                <a:effectLst/>
                <a:latin typeface="Arial" panose="020B0604020202020204" pitchFamily="34" charset="0"/>
              </a:rPr>
              <a:t>将看不到错误位。方便的是，</a:t>
            </a:r>
            <a:r>
              <a:rPr lang="en-US" altLang="zh-CN" sz="2800" dirty="0">
                <a:effectLst/>
                <a:latin typeface="Arial" panose="020B0604020202020204" pitchFamily="34" charset="0"/>
              </a:rPr>
              <a:t>RX1</a:t>
            </a:r>
            <a:r>
              <a:rPr lang="zh-CN" altLang="en-US" sz="2800" dirty="0">
                <a:effectLst/>
                <a:latin typeface="Arial" panose="020B0604020202020204" pitchFamily="34" charset="0"/>
              </a:rPr>
              <a:t>位没有受到影响，可以用来检测错误位。</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11</a:t>
            </a:fld>
            <a:endParaRPr lang="zh-CN" altLang="en-US"/>
          </a:p>
        </p:txBody>
      </p:sp>
    </p:spTree>
    <p:extLst>
      <p:ext uri="{BB962C8B-B14F-4D97-AF65-F5344CB8AC3E}">
        <p14:creationId xmlns:p14="http://schemas.microsoft.com/office/powerpoint/2010/main" val="2812613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4173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endParaRPr lang="en-US" altLang="zh-CN" dirty="0"/>
          </a:p>
          <a:p>
            <a:pPr algn="just">
              <a:lnSpc>
                <a:spcPct val="173000"/>
              </a:lnSpc>
              <a:spcBef>
                <a:spcPts val="1300"/>
              </a:spcBef>
              <a:spcAft>
                <a:spcPts val="1300"/>
              </a:spcAft>
            </a:pPr>
            <a:r>
              <a:rPr lang="en-US" altLang="zh-CN" sz="1800" b="1" kern="100">
                <a:effectLst/>
                <a:latin typeface="等线 Light" panose="02010600030101010101" pitchFamily="2" charset="-122"/>
                <a:ea typeface="等线 Light" panose="02010600030101010101" pitchFamily="2" charset="-122"/>
                <a:cs typeface="Times New Roman" panose="02020603050405020304" pitchFamily="18" charset="0"/>
              </a:rPr>
              <a:t>Figure </a:t>
            </a:r>
            <a:r>
              <a:rPr lang="en-US"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rPr>
              <a:t>7</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硬件能力：</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①</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错误恢复模块通过使用内部基准测试来检查硬件功能。基准测试基于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CRC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查找表计算，以估计给定</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网络</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ACK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窗口时间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可以搜索多少位；</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大量使用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CRC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验证，以便根据错误模式生成候选数据包。 图</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中所示的性能指标是执行所有可能的错误模式的所有计算所花费的时间的最高界限</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②CRC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计算在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0.8</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秒内完成，以考虑云处理延迟，以便在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LoRaWAN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的宽松的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1sACK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窗口长度内确认数据包，因此有足够的时间将数据包传输到云中进行处理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简化计算：</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为了简化后续实验，默认最大能搜索大小为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30bit</a:t>
            </a:r>
          </a:p>
          <a:p>
            <a:pPr algn="just"/>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错误恢复模块：</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仅在确认的错误位</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低于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才尝试恢复</a:t>
            </a:r>
          </a:p>
          <a:p>
            <a:pPr algn="just"/>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13</a:t>
            </a:fld>
            <a:endParaRPr lang="zh-CN" altLang="en-US"/>
          </a:p>
        </p:txBody>
      </p:sp>
    </p:spTree>
    <p:extLst>
      <p:ext uri="{BB962C8B-B14F-4D97-AF65-F5344CB8AC3E}">
        <p14:creationId xmlns:p14="http://schemas.microsoft.com/office/powerpoint/2010/main" val="4132468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7668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r>
              <a:rPr lang="zh-CN" altLang="zh-CN" sz="1800" b="1" kern="100" dirty="0">
                <a:effectLst/>
                <a:latin typeface="等线" panose="02010600030101010101" pitchFamily="2" charset="-122"/>
                <a:ea typeface="等线" panose="02010600030101010101" pitchFamily="2" charset="-122"/>
              </a:rPr>
              <a:t>实验台</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①城市规模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平方公里。匹兹堡试验台</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其中</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个网关是室外的（布置在最高的建筑物上），</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个是室内的</a:t>
            </a:r>
          </a:p>
          <a:p>
            <a:pPr indent="400050"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40005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室外网关中大量的失败数据包与每个网关的覆盖区域有关，因为室外测试台部署在城市周围一些最高的建筑物上，具有最佳的视距水平覆盖</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①</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CMU</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使用商业基站的校园</a:t>
            </a:r>
          </a:p>
          <a:p>
            <a:pPr marL="0" lvl="0" indent="0" algn="just">
              <a:buFont typeface="+mj-ea"/>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个室内办公环境</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网关，用于概念验证和微基准测试</a:t>
            </a: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15</a:t>
            </a:fld>
            <a:endParaRPr lang="zh-CN" altLang="en-US"/>
          </a:p>
        </p:txBody>
      </p:sp>
    </p:spTree>
    <p:extLst>
      <p:ext uri="{BB962C8B-B14F-4D97-AF65-F5344CB8AC3E}">
        <p14:creationId xmlns:p14="http://schemas.microsoft.com/office/powerpoint/2010/main" val="3382292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r>
              <a:rPr lang="zh-CN" altLang="zh-CN" sz="1800" b="1" kern="100" dirty="0">
                <a:effectLst/>
                <a:latin typeface="等线" panose="02010600030101010101" pitchFamily="2" charset="-122"/>
                <a:ea typeface="等线" panose="02010600030101010101" pitchFamily="2" charset="-122"/>
              </a:rPr>
              <a:t>设备</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发射器节点（配有硬件衰减器）：</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①采用高扩频因子</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②</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配有硬件衰减器以控制信号强度</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网关（接收器</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）：接收到的信号刚好高于噪声本底</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干扰节点（作为干扰源）：①</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相当于总持续时间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5-40%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的延迟均匀分布</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①采用低扩频因子，与典型的短程传输一致</a:t>
            </a:r>
          </a:p>
          <a:p>
            <a:endParaRPr lang="en-US" altLang="zh-CN" dirty="0"/>
          </a:p>
          <a:p>
            <a:r>
              <a:rPr lang="en-US" altLang="zh-CN" dirty="0"/>
              <a:t>Figure 4</a:t>
            </a:r>
            <a:r>
              <a:rPr lang="zh-CN" altLang="en-US" dirty="0"/>
              <a:t>：室外网关可以看到大量损坏的数据包。视距（</a:t>
            </a:r>
            <a:r>
              <a:rPr lang="en-US" altLang="zh-CN" dirty="0" err="1"/>
              <a:t>LoS</a:t>
            </a:r>
            <a:r>
              <a:rPr lang="zh-CN" altLang="en-US" dirty="0"/>
              <a:t>）覆盖率最高的网关也会出现较大的错误，其中一个网关接收的损坏数据包超过</a:t>
            </a:r>
            <a:r>
              <a:rPr lang="en-US" altLang="zh-CN" dirty="0"/>
              <a:t>58%</a:t>
            </a:r>
            <a:r>
              <a:rPr lang="zh-CN" altLang="en-US" dirty="0"/>
              <a:t>。室外网关中的大量损坏数据包与每个网关的覆盖区域有关，因为室外测试台部署在城市周围一些最高的建筑物上，具有最佳的</a:t>
            </a:r>
            <a:r>
              <a:rPr lang="en-US" altLang="zh-CN" dirty="0" err="1"/>
              <a:t>LoS</a:t>
            </a:r>
            <a:r>
              <a:rPr lang="zh-CN" altLang="en-US" dirty="0"/>
              <a:t>覆盖。</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16</a:t>
            </a:fld>
            <a:endParaRPr lang="zh-CN" altLang="en-US"/>
          </a:p>
        </p:txBody>
      </p:sp>
    </p:spTree>
    <p:extLst>
      <p:ext uri="{BB962C8B-B14F-4D97-AF65-F5344CB8AC3E}">
        <p14:creationId xmlns:p14="http://schemas.microsoft.com/office/powerpoint/2010/main" val="3730307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Figure 9</a:t>
            </a:r>
            <a:r>
              <a:rPr lang="zh-CN" altLang="en-US" dirty="0"/>
              <a:t>：</a:t>
            </a:r>
            <a:r>
              <a:rPr lang="en-US" altLang="zh-CN" dirty="0">
                <a:effectLst/>
                <a:latin typeface="Arial" panose="020B0604020202020204" pitchFamily="34" charset="0"/>
              </a:rPr>
              <a:t>89%</a:t>
            </a:r>
            <a:r>
              <a:rPr lang="zh-CN" altLang="en-US" dirty="0">
                <a:effectLst/>
                <a:latin typeface="Arial" panose="020B0604020202020204" pitchFamily="34" charset="0"/>
              </a:rPr>
              <a:t>的损坏数据包的错误比特数少于</a:t>
            </a:r>
            <a:r>
              <a:rPr lang="en-US" altLang="zh-CN" dirty="0">
                <a:effectLst/>
                <a:latin typeface="Arial" panose="020B0604020202020204" pitchFamily="34" charset="0"/>
              </a:rPr>
              <a:t>15</a:t>
            </a:r>
            <a:r>
              <a:rPr lang="zh-CN" altLang="en-US" dirty="0">
                <a:effectLst/>
                <a:latin typeface="Arial" panose="020B0604020202020204" pitchFamily="34" charset="0"/>
              </a:rPr>
              <a:t>个，平均仅占整个数据包长度的</a:t>
            </a:r>
            <a:r>
              <a:rPr lang="en-US" altLang="zh-CN" dirty="0">
                <a:effectLst/>
                <a:latin typeface="Arial" panose="020B0604020202020204" pitchFamily="34" charset="0"/>
              </a:rPr>
              <a:t>3.6%</a:t>
            </a:r>
            <a:r>
              <a:rPr lang="zh-CN" altLang="en-US" dirty="0">
                <a:effectLst/>
                <a:latin typeface="Arial" panose="020B0604020202020204" pitchFamily="34" charset="0"/>
              </a:rPr>
              <a:t>。换句话说，与包长度相比，包比特损坏通常相对较小。我们观察到这些数据受到幸存者偏见的影响，因为这些数据包没有受到足够的损害，无法完全检测到。这并不奇怪。</a:t>
            </a:r>
            <a:r>
              <a:rPr lang="en-US" altLang="zh-CN" dirty="0" err="1">
                <a:effectLst/>
                <a:latin typeface="Arial" panose="020B0604020202020204" pitchFamily="34" charset="0"/>
              </a:rPr>
              <a:t>LoRa</a:t>
            </a:r>
            <a:r>
              <a:rPr lang="zh-CN" altLang="en-US" dirty="0">
                <a:effectLst/>
                <a:latin typeface="Arial" panose="020B0604020202020204" pitchFamily="34" charset="0"/>
              </a:rPr>
              <a:t>的大部分干扰是由于室内（通常是非</a:t>
            </a:r>
            <a:r>
              <a:rPr lang="en-US" altLang="zh-CN" dirty="0">
                <a:effectLst/>
                <a:latin typeface="Arial" panose="020B0604020202020204" pitchFamily="34" charset="0"/>
              </a:rPr>
              <a:t>LoRa</a:t>
            </a:r>
            <a:r>
              <a:rPr lang="zh-CN" altLang="en-US" dirty="0">
                <a:effectLst/>
                <a:latin typeface="Arial" panose="020B0604020202020204" pitchFamily="34" charset="0"/>
              </a:rPr>
              <a:t>技术），而它们传输比</a:t>
            </a:r>
            <a:r>
              <a:rPr lang="en-US" altLang="zh-CN" dirty="0" err="1">
                <a:effectLst/>
                <a:latin typeface="Arial" panose="020B0604020202020204" pitchFamily="34" charset="0"/>
              </a:rPr>
              <a:t>LoRa</a:t>
            </a:r>
            <a:r>
              <a:rPr lang="zh-CN" altLang="en-US" dirty="0">
                <a:effectLst/>
                <a:latin typeface="Arial" panose="020B0604020202020204" pitchFamily="34" charset="0"/>
              </a:rPr>
              <a:t>短得多</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t>Figure 10</a:t>
            </a:r>
            <a:r>
              <a:rPr lang="zh-CN" altLang="en-US" dirty="0"/>
              <a:t>：</a:t>
            </a:r>
            <a:r>
              <a:rPr lang="zh-CN" altLang="en-US" dirty="0">
                <a:effectLst/>
                <a:latin typeface="Arial" panose="020B0604020202020204" pitchFamily="34" charset="0"/>
              </a:rPr>
              <a:t>每个错误在损坏包中的位置主要是均匀分布的</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Figure 11</a:t>
            </a:r>
            <a:r>
              <a:rPr lang="zh-CN" altLang="en-US" dirty="0">
                <a:effectLst/>
                <a:latin typeface="Arial" panose="020B0604020202020204" pitchFamily="34" charset="0"/>
              </a:rPr>
              <a:t>：当</a:t>
            </a:r>
            <a:r>
              <a:rPr lang="en-US" altLang="zh-CN" dirty="0">
                <a:effectLst/>
                <a:latin typeface="Arial" panose="020B0604020202020204" pitchFamily="34" charset="0"/>
              </a:rPr>
              <a:t>SF</a:t>
            </a:r>
            <a:r>
              <a:rPr lang="zh-CN" altLang="en-US" dirty="0">
                <a:effectLst/>
                <a:latin typeface="Arial" panose="020B0604020202020204" pitchFamily="34" charset="0"/>
              </a:rPr>
              <a:t>为</a:t>
            </a:r>
            <a:r>
              <a:rPr lang="en-US" altLang="zh-CN" dirty="0">
                <a:effectLst/>
                <a:latin typeface="Arial" panose="020B0604020202020204" pitchFamily="34" charset="0"/>
              </a:rPr>
              <a:t>7</a:t>
            </a:r>
            <a:r>
              <a:rPr lang="zh-CN" altLang="en-US" dirty="0">
                <a:effectLst/>
                <a:latin typeface="Arial" panose="020B0604020202020204" pitchFamily="34" charset="0"/>
              </a:rPr>
              <a:t>时，最小化包持续时间可以有效地增加网络容量（更少受到干扰）；</a:t>
            </a:r>
            <a:r>
              <a:rPr lang="en-US" altLang="zh-CN" dirty="0">
                <a:effectLst/>
                <a:latin typeface="Arial" panose="020B0604020202020204" pitchFamily="34" charset="0"/>
              </a:rPr>
              <a:t>SF</a:t>
            </a:r>
            <a:r>
              <a:rPr lang="zh-CN" altLang="en-US" dirty="0">
                <a:effectLst/>
                <a:latin typeface="Arial" panose="020B0604020202020204" pitchFamily="34" charset="0"/>
              </a:rPr>
              <a:t>增大，传输时间增加，收到干扰；但从</a:t>
            </a:r>
            <a:r>
              <a:rPr lang="en-US" altLang="zh-CN" dirty="0">
                <a:effectLst/>
                <a:latin typeface="Arial" panose="020B0604020202020204" pitchFamily="34" charset="0"/>
              </a:rPr>
              <a:t>SF10</a:t>
            </a:r>
            <a:r>
              <a:rPr lang="zh-CN" altLang="en-US" dirty="0">
                <a:effectLst/>
                <a:latin typeface="Arial" panose="020B0604020202020204" pitchFamily="34" charset="0"/>
              </a:rPr>
              <a:t>开始，使用更健壮的调制（即使包变长）导致的编码增益补偿有助于限制干扰的影响，从而导致</a:t>
            </a:r>
            <a:r>
              <a:rPr lang="en-US" altLang="zh-CN" dirty="0">
                <a:effectLst/>
                <a:latin typeface="Arial" panose="020B0604020202020204" pitchFamily="34" charset="0"/>
              </a:rPr>
              <a:t>PRR</a:t>
            </a:r>
            <a:r>
              <a:rPr lang="zh-CN" altLang="en-US" dirty="0">
                <a:effectLst/>
                <a:latin typeface="Arial" panose="020B0604020202020204" pitchFamily="34" charset="0"/>
              </a:rPr>
              <a:t>的增加</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Table2</a:t>
            </a:r>
            <a:r>
              <a:rPr lang="zh-CN" altLang="en-US" dirty="0">
                <a:effectLst/>
                <a:latin typeface="Arial" panose="020B0604020202020204" pitchFamily="34" charset="0"/>
              </a:rPr>
              <a:t>：</a:t>
            </a:r>
            <a:r>
              <a:rPr lang="en-US" altLang="zh-CN" dirty="0">
                <a:effectLst/>
                <a:latin typeface="Arial" panose="020B0604020202020204" pitchFamily="34" charset="0"/>
              </a:rPr>
              <a:t>OPR</a:t>
            </a:r>
            <a:r>
              <a:rPr lang="zh-CN" altLang="en-US" dirty="0">
                <a:effectLst/>
                <a:latin typeface="Arial" panose="020B0604020202020204" pitchFamily="34" charset="0"/>
              </a:rPr>
              <a:t>预测的大多数比特错误都在正确的位置（</a:t>
            </a:r>
            <a:r>
              <a:rPr lang="en-US" altLang="zh-CN" dirty="0">
                <a:effectLst/>
                <a:latin typeface="Arial" panose="020B0604020202020204" pitchFamily="34" charset="0"/>
              </a:rPr>
              <a:t>87%</a:t>
            </a:r>
            <a:r>
              <a:rPr lang="zh-CN" altLang="en-US" dirty="0">
                <a:effectLst/>
                <a:latin typeface="Arial" panose="020B0604020202020204" pitchFamily="34" charset="0"/>
              </a:rPr>
              <a:t>），且</a:t>
            </a:r>
            <a:r>
              <a:rPr lang="en-US" altLang="zh-CN" dirty="0">
                <a:effectLst/>
                <a:latin typeface="Arial" panose="020B0604020202020204" pitchFamily="34" charset="0"/>
              </a:rPr>
              <a:t>100%</a:t>
            </a:r>
            <a:r>
              <a:rPr lang="zh-CN" altLang="en-US" dirty="0">
                <a:effectLst/>
                <a:latin typeface="Arial" panose="020B0604020202020204" pitchFamily="34" charset="0"/>
              </a:rPr>
              <a:t>确认非错误位</a:t>
            </a:r>
            <a:endParaRPr lang="en-US" altLang="zh-CN" dirty="0">
              <a:effectLst/>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17</a:t>
            </a:fld>
            <a:endParaRPr lang="zh-CN" altLang="en-US"/>
          </a:p>
        </p:txBody>
      </p:sp>
    </p:spTree>
    <p:extLst>
      <p:ext uri="{BB962C8B-B14F-4D97-AF65-F5344CB8AC3E}">
        <p14:creationId xmlns:p14="http://schemas.microsoft.com/office/powerpoint/2010/main" val="4045146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Figure 12</a:t>
            </a:r>
            <a:r>
              <a:rPr lang="zh-CN" altLang="en-US" dirty="0"/>
              <a:t>：</a:t>
            </a:r>
            <a:r>
              <a:rPr lang="zh-CN" altLang="en-US" dirty="0">
                <a:effectLst/>
                <a:latin typeface="Arial" panose="020B0604020202020204" pitchFamily="34" charset="0"/>
              </a:rPr>
              <a:t>随着接收网关的增加，检测到的损坏位呈对数增长</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Figure 13</a:t>
            </a:r>
            <a:r>
              <a:rPr lang="zh-CN" altLang="en-US" dirty="0">
                <a:effectLst/>
                <a:latin typeface="Arial" panose="020B0604020202020204" pitchFamily="34" charset="0"/>
              </a:rPr>
              <a:t>：存在多个干扰节点时的错误比特检测性能：干扰是可加的，最终饱和，而增益随着接收网关数增加</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Figure 14</a:t>
            </a:r>
            <a:r>
              <a:rPr lang="zh-CN" altLang="en-US" dirty="0">
                <a:effectLst/>
                <a:latin typeface="Arial" panose="020B0604020202020204" pitchFamily="34" charset="0"/>
              </a:rPr>
              <a:t>：随着干扰源数量的增加，比特误差的相应累积分布函数。这证实了图</a:t>
            </a:r>
            <a:r>
              <a:rPr lang="en-US" altLang="zh-CN" dirty="0">
                <a:effectLst/>
                <a:latin typeface="Arial" panose="020B0604020202020204" pitchFamily="34" charset="0"/>
              </a:rPr>
              <a:t>9</a:t>
            </a:r>
            <a:r>
              <a:rPr lang="zh-CN" altLang="en-US" dirty="0">
                <a:effectLst/>
                <a:latin typeface="Arial" panose="020B0604020202020204" pitchFamily="34" charset="0"/>
              </a:rPr>
              <a:t>所示的数据，并显示了数据包中的位错误数在</a:t>
            </a:r>
            <a:r>
              <a:rPr lang="en-US" altLang="zh-CN" dirty="0">
                <a:effectLst/>
                <a:latin typeface="Arial" panose="020B0604020202020204" pitchFamily="34" charset="0"/>
              </a:rPr>
              <a:t>OPR</a:t>
            </a:r>
            <a:r>
              <a:rPr lang="zh-CN" altLang="en-US" dirty="0">
                <a:effectLst/>
                <a:latin typeface="Arial" panose="020B0604020202020204" pitchFamily="34" charset="0"/>
              </a:rPr>
              <a:t>可以恢复的</a:t>
            </a:r>
            <a:r>
              <a:rPr lang="en-US" altLang="zh-CN" dirty="0">
                <a:effectLst/>
                <a:latin typeface="Arial" panose="020B0604020202020204" pitchFamily="34" charset="0"/>
              </a:rPr>
              <a:t>30</a:t>
            </a:r>
            <a:r>
              <a:rPr lang="zh-CN" altLang="en-US" dirty="0">
                <a:effectLst/>
                <a:latin typeface="Arial" panose="020B0604020202020204" pitchFamily="34" charset="0"/>
              </a:rPr>
              <a:t>位数范围内</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latin typeface="Arial" panose="020B0604020202020204" pitchFamily="34" charset="0"/>
              </a:rPr>
              <a:t>Figure 16A</a:t>
            </a:r>
            <a:r>
              <a:rPr lang="zh-CN" altLang="en-US" dirty="0">
                <a:effectLst/>
                <a:latin typeface="Arial" panose="020B0604020202020204" pitchFamily="34" charset="0"/>
              </a:rPr>
              <a:t>：一个包更容易同时被较少的网关接收；大量的网关可以提高更正数据包的几率</a:t>
            </a: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latin typeface="Arial" panose="020B0604020202020204" pitchFamily="34" charset="0"/>
              </a:rPr>
              <a:t>Figure 16B</a:t>
            </a:r>
            <a:r>
              <a:rPr lang="zh-CN" altLang="en-US" dirty="0">
                <a:effectLst/>
                <a:latin typeface="Arial" panose="020B0604020202020204" pitchFamily="34" charset="0"/>
              </a:rPr>
              <a:t>：有六个网关同时接受时，</a:t>
            </a:r>
            <a:r>
              <a:rPr lang="en-US" altLang="zh-CN" dirty="0">
                <a:effectLst/>
                <a:latin typeface="Arial" panose="020B0604020202020204" pitchFamily="34" charset="0"/>
              </a:rPr>
              <a:t>OPR</a:t>
            </a:r>
            <a:r>
              <a:rPr lang="zh-CN" altLang="en-US" dirty="0">
                <a:effectLst/>
                <a:latin typeface="Arial" panose="020B0604020202020204" pitchFamily="34" charset="0"/>
              </a:rPr>
              <a:t>能够在</a:t>
            </a:r>
            <a:r>
              <a:rPr lang="zh-CN" altLang="zh-CN" sz="1800" dirty="0">
                <a:effectLst/>
                <a:ea typeface="等线" panose="02010600030101010101" pitchFamily="2" charset="-122"/>
                <a:cs typeface="Times New Roman" panose="02020603050405020304" pitchFamily="18" charset="0"/>
              </a:rPr>
              <a:t>错误在</a:t>
            </a:r>
            <a:r>
              <a:rPr lang="en-US" altLang="zh-CN" sz="1800" dirty="0">
                <a:effectLst/>
                <a:ea typeface="等线" panose="02010600030101010101" pitchFamily="2" charset="-122"/>
                <a:cs typeface="Times New Roman" panose="02020603050405020304" pitchFamily="18" charset="0"/>
              </a:rPr>
              <a:t>10</a:t>
            </a:r>
            <a:r>
              <a:rPr lang="zh-CN" altLang="zh-CN" sz="1800" dirty="0">
                <a:effectLst/>
                <a:ea typeface="等线" panose="02010600030101010101" pitchFamily="2" charset="-122"/>
                <a:cs typeface="Times New Roman" panose="02020603050405020304" pitchFamily="18" charset="0"/>
              </a:rPr>
              <a:t>位以内</a:t>
            </a:r>
            <a:r>
              <a:rPr lang="zh-CN" altLang="en-US" sz="1800" dirty="0">
                <a:effectLst/>
                <a:ea typeface="等线" panose="02010600030101010101" pitchFamily="2" charset="-122"/>
                <a:cs typeface="Times New Roman" panose="02020603050405020304" pitchFamily="18" charset="0"/>
              </a:rPr>
              <a:t>时</a:t>
            </a:r>
            <a:r>
              <a:rPr lang="zh-CN" altLang="en-US" dirty="0">
                <a:effectLst/>
                <a:latin typeface="Arial" panose="020B0604020202020204" pitchFamily="34" charset="0"/>
              </a:rPr>
              <a:t>恢复</a:t>
            </a:r>
            <a:r>
              <a:rPr lang="en-US" altLang="zh-CN" dirty="0">
                <a:effectLst/>
                <a:latin typeface="Arial" panose="020B0604020202020204" pitchFamily="34" charset="0"/>
              </a:rPr>
              <a:t>20%</a:t>
            </a:r>
            <a:r>
              <a:rPr lang="zh-CN" altLang="en-US" dirty="0">
                <a:effectLst/>
                <a:latin typeface="Arial" panose="020B0604020202020204" pitchFamily="34" charset="0"/>
              </a:rPr>
              <a:t>到</a:t>
            </a:r>
            <a:r>
              <a:rPr lang="en-US" altLang="zh-CN" dirty="0">
                <a:effectLst/>
                <a:latin typeface="Arial" panose="020B0604020202020204" pitchFamily="34" charset="0"/>
              </a:rPr>
              <a:t>72%</a:t>
            </a:r>
            <a:r>
              <a:rPr lang="zh-CN" altLang="en-US" dirty="0">
                <a:effectLst/>
                <a:latin typeface="Arial" panose="020B0604020202020204" pitchFamily="34" charset="0"/>
              </a:rPr>
              <a:t>的数据包；</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不太可能发现包含许多错误位的数据包，大多数都小于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18</a:t>
            </a:fld>
            <a:endParaRPr lang="zh-CN" altLang="en-US"/>
          </a:p>
        </p:txBody>
      </p:sp>
    </p:spTree>
    <p:extLst>
      <p:ext uri="{BB962C8B-B14F-4D97-AF65-F5344CB8AC3E}">
        <p14:creationId xmlns:p14="http://schemas.microsoft.com/office/powerpoint/2010/main" val="2710065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54404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r>
              <a:rPr lang="zh-CN" altLang="zh-CN" sz="1800" b="1" kern="100" dirty="0">
                <a:effectLst/>
                <a:latin typeface="等线" panose="02010600030101010101" pitchFamily="2" charset="-122"/>
                <a:ea typeface="等线" panose="02010600030101010101" pitchFamily="2" charset="-122"/>
              </a:rPr>
              <a:t>权衡</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共同问题：</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少量的位翻转引起的突发碰撞</a:t>
            </a:r>
          </a:p>
          <a:p>
            <a:pPr algn="just"/>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：①</a:t>
            </a:r>
            <a:r>
              <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rPr>
              <a:t>为了测试</a:t>
            </a:r>
            <a:r>
              <a:rPr lang="en-US" altLang="zh-CN" sz="1800" b="0"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rPr>
              <a:t>的性能，本文默认已经关闭了</a:t>
            </a:r>
            <a:r>
              <a:rPr lang="en-US" altLang="zh-CN" sz="1800" b="0" kern="100" dirty="0" err="1">
                <a:effectLst/>
                <a:latin typeface="等线" panose="02010600030101010101" pitchFamily="2" charset="-122"/>
                <a:ea typeface="等线" panose="02010600030101010101" pitchFamily="2" charset="-122"/>
                <a:cs typeface="Times New Roman" panose="02020603050405020304" pitchFamily="18" charset="0"/>
              </a:rPr>
              <a:t>LoRaWAN</a:t>
            </a:r>
            <a:r>
              <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rPr>
              <a:t>有效载荷中的</a:t>
            </a:r>
            <a:r>
              <a:rPr lang="en-US" altLang="zh-CN" sz="1800" b="0" kern="100" dirty="0">
                <a:effectLst/>
                <a:latin typeface="等线" panose="02010600030101010101" pitchFamily="2" charset="-122"/>
                <a:ea typeface="等线" panose="02010600030101010101" pitchFamily="2" charset="-122"/>
                <a:cs typeface="Times New Roman" panose="02020603050405020304" pitchFamily="18" charset="0"/>
              </a:rPr>
              <a:t>FEC</a:t>
            </a:r>
            <a:r>
              <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rPr>
              <a:t>功能</a:t>
            </a:r>
            <a:endParaRPr lang="en-US" altLang="zh-CN" sz="1800" b="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可以依靠跨多个网关观察到的信号以及已知的报头字段和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CRC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来提供错误恢复能力，而不会影响客户端消息长度</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传统速率自适应：</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包括前向错误编码和扩频因子的改变</a:t>
            </a:r>
          </a:p>
          <a:p>
            <a:pPr indent="1066800"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①</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扩展消息长度以提高恢复能力</a:t>
            </a:r>
          </a:p>
          <a:p>
            <a:pPr indent="10668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②牺牲客户端电池寿命和网络容量提高数据包恢复率</a:t>
            </a:r>
            <a:endParaRPr lang="en-US" altLang="zh-CN" dirty="0"/>
          </a:p>
          <a:p>
            <a:endParaRPr lang="en-US" altLang="zh-CN" dirty="0"/>
          </a:p>
          <a:p>
            <a:r>
              <a:rPr lang="en-US" altLang="zh-CN" dirty="0"/>
              <a:t>Table 3</a:t>
            </a:r>
            <a:r>
              <a:rPr lang="zh-CN" altLang="en-US" dirty="0"/>
              <a:t>：</a:t>
            </a:r>
            <a:r>
              <a:rPr lang="en-US" altLang="zh-CN" dirty="0" err="1">
                <a:effectLst/>
                <a:latin typeface="Arial" panose="020B0604020202020204" pitchFamily="34" charset="0"/>
              </a:rPr>
              <a:t>SemTech</a:t>
            </a:r>
            <a:r>
              <a:rPr lang="zh-CN" altLang="en-US" dirty="0">
                <a:effectLst/>
                <a:latin typeface="Arial" panose="020B0604020202020204" pitchFamily="34" charset="0"/>
              </a:rPr>
              <a:t>的</a:t>
            </a:r>
            <a:r>
              <a:rPr lang="en-US" altLang="zh-CN" dirty="0" err="1">
                <a:effectLst/>
                <a:latin typeface="Arial" panose="020B0604020202020204" pitchFamily="34" charset="0"/>
              </a:rPr>
              <a:t>LoRa</a:t>
            </a:r>
            <a:r>
              <a:rPr lang="zh-CN" altLang="en-US" dirty="0">
                <a:effectLst/>
                <a:latin typeface="Arial" panose="020B0604020202020204" pitchFamily="34" charset="0"/>
              </a:rPr>
              <a:t>设计指南已经量化了在表</a:t>
            </a:r>
            <a:r>
              <a:rPr lang="en-US" altLang="zh-CN" dirty="0">
                <a:effectLst/>
                <a:latin typeface="Arial" panose="020B0604020202020204" pitchFamily="34" charset="0"/>
              </a:rPr>
              <a:t>3</a:t>
            </a:r>
            <a:r>
              <a:rPr lang="zh-CN" altLang="en-US" dirty="0">
                <a:effectLst/>
                <a:latin typeface="Arial" panose="020B0604020202020204" pitchFamily="34" charset="0"/>
              </a:rPr>
              <a:t>中再现的</a:t>
            </a:r>
            <a:r>
              <a:rPr lang="en-US" altLang="zh-CN" dirty="0">
                <a:effectLst/>
                <a:latin typeface="Arial" panose="020B0604020202020204" pitchFamily="34" charset="0"/>
              </a:rPr>
              <a:t>20%</a:t>
            </a:r>
            <a:r>
              <a:rPr lang="zh-CN" altLang="en-US" dirty="0">
                <a:effectLst/>
                <a:latin typeface="Arial" panose="020B0604020202020204" pitchFamily="34" charset="0"/>
              </a:rPr>
              <a:t>分组错误率的加性高斯白噪声下不同编码速率选择的编码增益（</a:t>
            </a:r>
            <a:r>
              <a:rPr lang="en-US" altLang="zh-CN" dirty="0">
                <a:effectLst/>
                <a:latin typeface="Arial" panose="020B0604020202020204" pitchFamily="34" charset="0"/>
              </a:rPr>
              <a:t>dB</a:t>
            </a:r>
            <a:r>
              <a:rPr lang="zh-CN" altLang="en-US" dirty="0">
                <a:effectLst/>
                <a:latin typeface="Arial" panose="020B0604020202020204" pitchFamily="34" charset="0"/>
              </a:rPr>
              <a:t>），结果显示编码增益相对较低（低于</a:t>
            </a:r>
            <a:r>
              <a:rPr lang="en-US" altLang="zh-CN" dirty="0">
                <a:effectLst/>
                <a:latin typeface="Arial" panose="020B0604020202020204" pitchFamily="34" charset="0"/>
              </a:rPr>
              <a:t>1</a:t>
            </a:r>
            <a:r>
              <a:rPr lang="zh-CN" altLang="en-US" dirty="0">
                <a:effectLst/>
                <a:latin typeface="Arial" panose="020B0604020202020204" pitchFamily="34" charset="0"/>
              </a:rPr>
              <a:t>分贝）；我们推测，这个设计决定是故意的，以利于设备和解码过程的简单性，不幸的是以牺牲编码恢复力为代价</a:t>
            </a:r>
            <a:endParaRPr lang="en-US" altLang="zh-CN" dirty="0">
              <a:effectLst/>
              <a:latin typeface="Arial" panose="020B0604020202020204" pitchFamily="34" charset="0"/>
            </a:endParaRPr>
          </a:p>
          <a:p>
            <a:r>
              <a:rPr lang="zh-CN" altLang="en-US" dirty="0">
                <a:effectLst/>
                <a:latin typeface="Arial" panose="020B0604020202020204" pitchFamily="34" charset="0"/>
              </a:rPr>
              <a:t>当网关数量增多时效果减小</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en-US" altLang="zh-CN" dirty="0">
                <a:effectLst/>
                <a:latin typeface="Arial" panose="020B0604020202020204" pitchFamily="34" charset="0"/>
              </a:rPr>
              <a:t>Figure 17</a:t>
            </a:r>
            <a:r>
              <a:rPr lang="zh-CN" altLang="en-US" dirty="0">
                <a:effectLst/>
                <a:latin typeface="Arial" panose="020B0604020202020204" pitchFamily="34" charset="0"/>
              </a:rPr>
              <a:t>：当网关数量增多时以对数方式显著增加增益，且不影响简单性，</a:t>
            </a:r>
            <a:r>
              <a:rPr lang="en-US" altLang="zh-CN" dirty="0">
                <a:effectLst/>
                <a:latin typeface="Arial" panose="020B0604020202020204" pitchFamily="34" charset="0"/>
              </a:rPr>
              <a:t>6</a:t>
            </a:r>
            <a:r>
              <a:rPr lang="zh-CN" altLang="en-US" dirty="0">
                <a:effectLst/>
                <a:latin typeface="Arial" panose="020B0604020202020204" pitchFamily="34" charset="0"/>
              </a:rPr>
              <a:t>个网关最高可达</a:t>
            </a:r>
            <a:r>
              <a:rPr lang="en-US" altLang="zh-CN" dirty="0">
                <a:effectLst/>
                <a:latin typeface="Arial" panose="020B0604020202020204" pitchFamily="34" charset="0"/>
              </a:rPr>
              <a:t>2.5db</a:t>
            </a:r>
            <a:r>
              <a:rPr lang="zh-CN" altLang="en-US" dirty="0">
                <a:effectLst/>
                <a:latin typeface="Arial" panose="020B0604020202020204" pitchFamily="34" charset="0"/>
              </a:rPr>
              <a:t>，优于</a:t>
            </a:r>
            <a:r>
              <a:rPr lang="en-US" altLang="zh-CN" dirty="0" err="1">
                <a:effectLst/>
                <a:latin typeface="Arial" panose="020B0604020202020204" pitchFamily="34" charset="0"/>
              </a:rPr>
              <a:t>LoRa</a:t>
            </a:r>
            <a:r>
              <a:rPr lang="zh-CN" altLang="en-US" dirty="0">
                <a:effectLst/>
                <a:latin typeface="Arial" panose="020B0604020202020204" pitchFamily="34" charset="0"/>
              </a:rPr>
              <a:t>标准汉明码</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20</a:t>
            </a:fld>
            <a:endParaRPr lang="zh-CN" altLang="en-US"/>
          </a:p>
        </p:txBody>
      </p:sp>
    </p:spTree>
    <p:extLst>
      <p:ext uri="{BB962C8B-B14F-4D97-AF65-F5344CB8AC3E}">
        <p14:creationId xmlns:p14="http://schemas.microsoft.com/office/powerpoint/2010/main" val="3504543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65501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800100" indent="-800100"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改正错误：①</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给出错误在包中的位置的提示，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LP-WAN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系统有足够的时间测试潜在错误位上的所有排列，直到包通过其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CRC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检查。</a:t>
            </a:r>
          </a:p>
          <a:p>
            <a:pPr marL="800100" indent="-13335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②然后，这些候选分组可以被传递到应用层，在应用层，只有实际数据包通过用于</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LoRaWAN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安全的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MIC</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27982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extLst>
      <p:ext uri="{BB962C8B-B14F-4D97-AF65-F5344CB8AC3E}">
        <p14:creationId xmlns:p14="http://schemas.microsoft.com/office/powerpoint/2010/main" val="3795326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extLst>
      <p:ext uri="{BB962C8B-B14F-4D97-AF65-F5344CB8AC3E}">
        <p14:creationId xmlns:p14="http://schemas.microsoft.com/office/powerpoint/2010/main" val="280435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5</a:t>
            </a:fld>
            <a:endParaRPr lang="zh-CN" altLang="en-US"/>
          </a:p>
        </p:txBody>
      </p:sp>
    </p:spTree>
    <p:extLst>
      <p:ext uri="{BB962C8B-B14F-4D97-AF65-F5344CB8AC3E}">
        <p14:creationId xmlns:p14="http://schemas.microsoft.com/office/powerpoint/2010/main" val="3014258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4890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pPr algn="just">
              <a:lnSpc>
                <a:spcPct val="173000"/>
              </a:lnSpc>
              <a:spcBef>
                <a:spcPts val="1300"/>
              </a:spcBef>
              <a:spcAft>
                <a:spcPts val="1300"/>
              </a:spcAft>
            </a:pPr>
            <a:r>
              <a:rPr lang="zh-CN"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rPr>
              <a:t>系统结构</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①</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网关可以位于室内或室外：</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没有丢弃损坏的数据包，而是将无效的数据包和有效数据、信号强度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RSSI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、用于关联接收的元数据，一起转发到云</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目的：</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使用这些数据参数的组合，可以唯一地标识分组及其地理位置，故识别跨网关的哪些接收到的信号对应于同一个数据包</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②</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网关嗅探</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网关和网络服务器之间的流量，以收集元数据并对有效负载进行排序，然后在可能的情况下与接收到的</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出错数据包</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一起进行处理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即</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在云端执行</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链路层误码校正后返回改正的帧</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00" dirty="0">
                <a:effectLst/>
                <a:latin typeface="等线" panose="02010600030101010101" pitchFamily="2" charset="-122"/>
                <a:ea typeface="等线" panose="02010600030101010101" pitchFamily="2" charset="-122"/>
                <a:cs typeface="Times New Roman" panose="02020603050405020304" pitchFamily="18" charset="0"/>
              </a:rPr>
              <a:t>过程：</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OPR</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拦截网关和网络服务器之间的流量，并</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计算</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通过</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CRC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验证的有效负载</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7</a:t>
            </a:fld>
            <a:endParaRPr lang="zh-CN" altLang="en-US"/>
          </a:p>
        </p:txBody>
      </p:sp>
    </p:spTree>
    <p:extLst>
      <p:ext uri="{BB962C8B-B14F-4D97-AF65-F5344CB8AC3E}">
        <p14:creationId xmlns:p14="http://schemas.microsoft.com/office/powerpoint/2010/main" val="3887928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3000"/>
              </a:lnSpc>
              <a:spcBef>
                <a:spcPts val="1300"/>
              </a:spcBef>
              <a:spcAft>
                <a:spcPts val="1300"/>
              </a:spcAft>
            </a:pPr>
            <a:r>
              <a:rPr lang="en-US" altLang="zh-CN" sz="1800" b="1" kern="100" dirty="0">
                <a:effectLst/>
                <a:latin typeface="等线" panose="02010600030101010101" pitchFamily="2" charset="-122"/>
                <a:ea typeface="等线" panose="02010600030101010101" pitchFamily="2" charset="-122"/>
              </a:rPr>
              <a:t>RSSI</a:t>
            </a:r>
            <a:r>
              <a:rPr lang="zh-CN" altLang="zh-CN" sz="1800" b="1" kern="100" dirty="0">
                <a:effectLst/>
                <a:latin typeface="等线" panose="02010600030101010101" pitchFamily="2" charset="-122"/>
                <a:ea typeface="等线" panose="02010600030101010101" pitchFamily="2" charset="-122"/>
              </a:rPr>
              <a:t>电平采样</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检测加密负载中的错误：</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设备具有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addressable register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，该寄存器以采样粒度在整个分组接收期间返回实时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RSSI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电平；此功能通过</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监控</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GPIO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中断信号</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接收过程，该中断信号将样本采集驱动到循环缓冲区中，每位最多可收集数百次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；样本经过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down-sampled</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后与有效载荷一起发送，约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200Byte</a:t>
            </a: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Figure 6</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SF7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传输的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数据包受到了相同频谱使用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SF5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6dB</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更高强度的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数据包的干扰，将接收到的有效载荷与采集到的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RSSI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样本进行比对，可以发现误码位置与碰撞引起的高</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RSSI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值直接相关</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线索：</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更强的干扰产生错误比特的几率更高</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9</a:t>
            </a:fld>
            <a:endParaRPr lang="zh-CN" altLang="en-US"/>
          </a:p>
        </p:txBody>
      </p:sp>
    </p:spTree>
    <p:extLst>
      <p:ext uri="{BB962C8B-B14F-4D97-AF65-F5344CB8AC3E}">
        <p14:creationId xmlns:p14="http://schemas.microsoft.com/office/powerpoint/2010/main" val="1431007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2800" b="1" dirty="0">
                <a:effectLst/>
                <a:latin typeface="Arial" panose="020B0604020202020204" pitchFamily="34" charset="0"/>
              </a:rPr>
              <a:t>多径效应：</a:t>
            </a:r>
            <a:r>
              <a:rPr lang="zh-CN" altLang="en-US" sz="2800" dirty="0">
                <a:effectLst/>
                <a:latin typeface="Arial" panose="020B0604020202020204" pitchFamily="34" charset="0"/>
              </a:rPr>
              <a:t>同一个发送的信号通过不同的无线路径传播，在到达每个接收网关之前，会受到不同的反射、衰落和干扰的影响，在每个接收网关处观察到不同的错误比特位；我们观察到</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即使多个接收端受到类似的干扰，数据包也不会以相同的方式受到影响</a:t>
            </a:r>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endParaRPr lang="en-US" altLang="zh-CN" sz="1200" b="0" kern="1200" dirty="0">
              <a:effectLst/>
              <a:latin typeface="+mn-lt"/>
              <a:ea typeface="+mn-ea"/>
            </a:endParaRPr>
          </a:p>
          <a:p>
            <a:pPr algn="just">
              <a:lnSpc>
                <a:spcPct val="173000"/>
              </a:lnSpc>
              <a:spcBef>
                <a:spcPts val="1300"/>
              </a:spcBef>
              <a:spcAft>
                <a:spcPts val="1300"/>
              </a:spcAft>
            </a:pPr>
            <a:endParaRPr lang="en-US" altLang="zh-CN" sz="1000" b="1" kern="100" dirty="0">
              <a:effectLst/>
              <a:latin typeface="等线" panose="02010600030101010101" pitchFamily="2" charset="-122"/>
              <a:ea typeface="等线" panose="02010600030101010101" pitchFamily="2" charset="-122"/>
            </a:endParaRP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10</a:t>
            </a:fld>
            <a:endParaRPr lang="zh-CN" altLang="en-US"/>
          </a:p>
        </p:txBody>
      </p:sp>
    </p:spTree>
    <p:extLst>
      <p:ext uri="{BB962C8B-B14F-4D97-AF65-F5344CB8AC3E}">
        <p14:creationId xmlns:p14="http://schemas.microsoft.com/office/powerpoint/2010/main" val="14286817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44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6552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6898" t="7878" r="36982" b="7878"/>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621791"/>
      </p:ext>
    </p:extLst>
  </p:cSld>
  <p:clrMap bg1="lt1" tx1="dk1" bg2="lt2" tx2="dk2" accent1="accent1" accent2="accent2" accent3="accent3" accent4="accent4" accent5="accent5" accent6="accent6" hlink="hlink" folHlink="folHlink"/>
  <p:sldLayoutIdLst>
    <p:sldLayoutId id="2147483687" r:id="rId1"/>
    <p:sldLayoutId id="214748368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1280D5B-7617-4A16-A824-4CED80D3BEED}"/>
              </a:ext>
            </a:extLst>
          </p:cNvPr>
          <p:cNvSpPr>
            <a:spLocks noGrp="1"/>
          </p:cNvSpPr>
          <p:nvPr>
            <p:ph type="body" sz="quarter" idx="10"/>
          </p:nvPr>
        </p:nvSpPr>
        <p:spPr>
          <a:xfrm>
            <a:off x="667503" y="1212112"/>
            <a:ext cx="7232488" cy="2416418"/>
          </a:xfrm>
        </p:spPr>
        <p:txBody>
          <a:bodyPr/>
          <a:lstStyle/>
          <a:p>
            <a:r>
              <a:rPr lang="en-US" altLang="zh-CN" sz="4000" dirty="0">
                <a:ea typeface="+mn-ea"/>
                <a:cs typeface="+mn-ea"/>
              </a:rPr>
              <a:t>A cloud-optimized link layer for low-power wide-area networks</a:t>
            </a:r>
            <a:endParaRPr lang="zh-CN" altLang="en-US" sz="4000" dirty="0">
              <a:ea typeface="+mn-ea"/>
              <a:cs typeface="+mn-ea"/>
            </a:endParaRP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矩形 3">
            <a:extLst>
              <a:ext uri="{FF2B5EF4-FFF2-40B4-BE49-F238E27FC236}">
                <a16:creationId xmlns:a16="http://schemas.microsoft.com/office/drawing/2014/main" id="{043D51A8-0A86-41E7-A13F-9F5A50792623}"/>
              </a:ext>
            </a:extLst>
          </p:cNvPr>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2"/>
                </a:solidFill>
                <a:latin typeface="Arial"/>
                <a:cs typeface="+mn-ea"/>
              </a:rPr>
              <a:t>汇报</a:t>
            </a:r>
            <a:r>
              <a:rPr kumimoji="0" lang="zh-CN" altLang="en-US" sz="2000" i="0" u="none" strike="noStrike" kern="1200" cap="none" spc="0" normalizeH="0" baseline="0" noProof="0" dirty="0">
                <a:ln>
                  <a:noFill/>
                </a:ln>
                <a:solidFill>
                  <a:schemeClr val="accent2"/>
                </a:solidFill>
                <a:effectLst/>
                <a:uLnTx/>
                <a:uFillTx/>
                <a:latin typeface="Arial"/>
                <a:cs typeface="+mn-ea"/>
              </a:rPr>
              <a:t>人：</a:t>
            </a:r>
            <a:r>
              <a:rPr lang="zh-CN" altLang="en-US" sz="2000" dirty="0">
                <a:solidFill>
                  <a:schemeClr val="accent2"/>
                </a:solidFill>
                <a:latin typeface="Arial"/>
                <a:cs typeface="+mn-ea"/>
              </a:rPr>
              <a:t>王昊</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5" name="矩形 4">
            <a:extLst>
              <a:ext uri="{FF2B5EF4-FFF2-40B4-BE49-F238E27FC236}">
                <a16:creationId xmlns:a16="http://schemas.microsoft.com/office/drawing/2014/main" id="{89E8FF02-9784-438F-9CE8-2802CF9C0A4F}"/>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1"/>
                </a:solidFill>
                <a:latin typeface="Arial"/>
                <a:cs typeface="+mn-ea"/>
              </a:rPr>
              <a:t>汇报</a:t>
            </a:r>
            <a:r>
              <a:rPr kumimoji="0" lang="zh-CN" altLang="en-US" sz="2000" i="0" u="none" strike="noStrike" kern="1200" cap="none" spc="0" normalizeH="0" baseline="0" noProof="0" dirty="0">
                <a:ln>
                  <a:noFill/>
                </a:ln>
                <a:solidFill>
                  <a:schemeClr val="accent1"/>
                </a:solidFill>
                <a:effectLst/>
                <a:uLnTx/>
                <a:uFillTx/>
                <a:latin typeface="Arial"/>
                <a:cs typeface="+mn-ea"/>
              </a:rPr>
              <a:t>日期：</a:t>
            </a:r>
            <a:r>
              <a:rPr kumimoji="0" lang="en-US" altLang="zh-CN" sz="2000" i="0" u="none" strike="noStrike" kern="1200" cap="none" spc="0" normalizeH="0" baseline="0" noProof="0" dirty="0">
                <a:ln>
                  <a:noFill/>
                </a:ln>
                <a:solidFill>
                  <a:schemeClr val="accent1"/>
                </a:solidFill>
                <a:effectLst/>
                <a:uLnTx/>
                <a:uFillTx/>
                <a:latin typeface="Arial"/>
                <a:cs typeface="+mn-ea"/>
              </a:rPr>
              <a:t>2021/11/24</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236996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ERROR DETECTION</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10</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468571" y="948688"/>
            <a:ext cx="11429262" cy="3323987"/>
          </a:xfrm>
          <a:prstGeom prst="rect">
            <a:avLst/>
          </a:prstGeom>
        </p:spPr>
        <p:txBody>
          <a:bodyPr wrap="square">
            <a:spAutoFit/>
          </a:bodyPr>
          <a:lstStyle/>
          <a:p>
            <a:r>
              <a:rPr lang="en-US" altLang="zh-CN" sz="2400" b="1" dirty="0">
                <a:solidFill>
                  <a:schemeClr val="accent1"/>
                </a:solidFill>
                <a:cs typeface="+mn-ea"/>
              </a:rPr>
              <a:t>Multiple Receptions</a:t>
            </a:r>
          </a:p>
          <a:p>
            <a:endParaRPr lang="en-US" altLang="zh-CN" sz="2400" b="1" dirty="0">
              <a:solidFill>
                <a:schemeClr val="accent1"/>
              </a:solidFill>
              <a:cs typeface="+mn-ea"/>
            </a:endParaRPr>
          </a:p>
          <a:p>
            <a:r>
              <a:rPr lang="en-US" altLang="zh-CN" b="1" dirty="0">
                <a:solidFill>
                  <a:schemeClr val="accent1"/>
                </a:solidFill>
                <a:cs typeface="+mn-ea"/>
              </a:rPr>
              <a:t>Independent Local Interference</a:t>
            </a:r>
          </a:p>
          <a:p>
            <a:endParaRPr lang="en-US" altLang="zh-CN" dirty="0"/>
          </a:p>
          <a:p>
            <a:r>
              <a:rPr lang="en-US" altLang="zh-CN" dirty="0"/>
              <a:t>- multi-path fading</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2" name="图片 1">
            <a:extLst>
              <a:ext uri="{FF2B5EF4-FFF2-40B4-BE49-F238E27FC236}">
                <a16:creationId xmlns:a16="http://schemas.microsoft.com/office/drawing/2014/main" id="{8896BFC3-6DA6-4FD4-B083-92D826F146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0872" y="3004132"/>
            <a:ext cx="4257048" cy="3010667"/>
          </a:xfrm>
          <a:prstGeom prst="rect">
            <a:avLst/>
          </a:prstGeom>
        </p:spPr>
      </p:pic>
      <p:pic>
        <p:nvPicPr>
          <p:cNvPr id="12" name="图片 11">
            <a:extLst>
              <a:ext uri="{FF2B5EF4-FFF2-40B4-BE49-F238E27FC236}">
                <a16:creationId xmlns:a16="http://schemas.microsoft.com/office/drawing/2014/main" id="{2D599F11-2ACA-4CF8-BAAA-10E60A655AD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51284" y="2419781"/>
            <a:ext cx="4720079" cy="3595018"/>
          </a:xfrm>
          <a:prstGeom prst="rect">
            <a:avLst/>
          </a:prstGeom>
        </p:spPr>
      </p:pic>
    </p:spTree>
    <p:extLst>
      <p:ext uri="{BB962C8B-B14F-4D97-AF65-F5344CB8AC3E}">
        <p14:creationId xmlns:p14="http://schemas.microsoft.com/office/powerpoint/2010/main" val="411389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ERROR DETECTION</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11</a:t>
            </a:fld>
            <a:endParaRPr lang="zh-CN" altLang="en-US" dirty="0"/>
          </a:p>
        </p:txBody>
      </p:sp>
      <p:sp>
        <p:nvSpPr>
          <p:cNvPr id="12" name="矩形 11">
            <a:extLst>
              <a:ext uri="{FF2B5EF4-FFF2-40B4-BE49-F238E27FC236}">
                <a16:creationId xmlns:a16="http://schemas.microsoft.com/office/drawing/2014/main" id="{899C1A3C-76A4-46C5-AE33-B2B688F624AB}"/>
              </a:ext>
            </a:extLst>
          </p:cNvPr>
          <p:cNvSpPr/>
          <p:nvPr/>
        </p:nvSpPr>
        <p:spPr>
          <a:xfrm>
            <a:off x="584652" y="1055959"/>
            <a:ext cx="11022696" cy="4247317"/>
          </a:xfrm>
          <a:prstGeom prst="rect">
            <a:avLst/>
          </a:prstGeom>
        </p:spPr>
        <p:txBody>
          <a:bodyPr wrap="square">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a:t>                                                                                                          </a:t>
            </a:r>
            <a:r>
              <a:rPr lang="en-US" altLang="zh-CN" b="1"/>
              <a:t>The </a:t>
            </a:r>
            <a:r>
              <a:rPr lang="en-US" altLang="zh-CN" b="1" dirty="0"/>
              <a:t>error third column (half byte):</a:t>
            </a:r>
          </a:p>
          <a:p>
            <a:endParaRPr lang="en-US" altLang="zh-CN" dirty="0"/>
          </a:p>
          <a:p>
            <a:endParaRPr lang="en-US" altLang="zh-CN" b="1" dirty="0">
              <a:solidFill>
                <a:schemeClr val="accent1"/>
              </a:solidFill>
              <a:cs typeface="+mn-ea"/>
            </a:endParaRPr>
          </a:p>
        </p:txBody>
      </p:sp>
      <p:pic>
        <p:nvPicPr>
          <p:cNvPr id="3" name="图片 2">
            <a:extLst>
              <a:ext uri="{FF2B5EF4-FFF2-40B4-BE49-F238E27FC236}">
                <a16:creationId xmlns:a16="http://schemas.microsoft.com/office/drawing/2014/main" id="{150A37EF-2B38-4B33-B33F-33F3F1EE95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4652" y="3955702"/>
            <a:ext cx="5526667" cy="2280000"/>
          </a:xfrm>
          <a:prstGeom prst="rect">
            <a:avLst/>
          </a:prstGeom>
        </p:spPr>
      </p:pic>
      <p:pic>
        <p:nvPicPr>
          <p:cNvPr id="2" name="图片 1">
            <a:extLst>
              <a:ext uri="{FF2B5EF4-FFF2-40B4-BE49-F238E27FC236}">
                <a16:creationId xmlns:a16="http://schemas.microsoft.com/office/drawing/2014/main" id="{25C6C681-818C-4F2D-B5FC-964329AA86BE}"/>
              </a:ext>
            </a:extLst>
          </p:cNvPr>
          <p:cNvPicPr>
            <a:picLocks noChangeAspect="1"/>
          </p:cNvPicPr>
          <p:nvPr/>
        </p:nvPicPr>
        <p:blipFill>
          <a:blip r:embed="rId4"/>
          <a:stretch>
            <a:fillRect/>
          </a:stretch>
        </p:blipFill>
        <p:spPr>
          <a:xfrm>
            <a:off x="584652" y="1643032"/>
            <a:ext cx="5765348" cy="1785968"/>
          </a:xfrm>
          <a:prstGeom prst="rect">
            <a:avLst/>
          </a:prstGeom>
        </p:spPr>
      </p:pic>
      <p:sp>
        <p:nvSpPr>
          <p:cNvPr id="9" name="文本框 8">
            <a:extLst>
              <a:ext uri="{FF2B5EF4-FFF2-40B4-BE49-F238E27FC236}">
                <a16:creationId xmlns:a16="http://schemas.microsoft.com/office/drawing/2014/main" id="{53F80624-8807-4F88-A9FF-1B1612972AED}"/>
              </a:ext>
            </a:extLst>
          </p:cNvPr>
          <p:cNvSpPr txBox="1"/>
          <p:nvPr/>
        </p:nvSpPr>
        <p:spPr>
          <a:xfrm>
            <a:off x="584652" y="1127971"/>
            <a:ext cx="6094070" cy="369332"/>
          </a:xfrm>
          <a:prstGeom prst="rect">
            <a:avLst/>
          </a:prstGeom>
          <a:noFill/>
        </p:spPr>
        <p:txBody>
          <a:bodyPr wrap="square">
            <a:spAutoFit/>
          </a:bodyPr>
          <a:lstStyle/>
          <a:p>
            <a:r>
              <a:rPr lang="en-US" altLang="zh-CN" b="1" dirty="0">
                <a:solidFill>
                  <a:schemeClr val="accent1"/>
                </a:solidFill>
                <a:cs typeface="+mn-ea"/>
              </a:rPr>
              <a:t>Algorithm</a:t>
            </a:r>
          </a:p>
        </p:txBody>
      </p:sp>
      <p:sp>
        <p:nvSpPr>
          <p:cNvPr id="11" name="文本框 10">
            <a:extLst>
              <a:ext uri="{FF2B5EF4-FFF2-40B4-BE49-F238E27FC236}">
                <a16:creationId xmlns:a16="http://schemas.microsoft.com/office/drawing/2014/main" id="{EEC44058-7ABF-498B-B9F6-662E8423ED86}"/>
              </a:ext>
            </a:extLst>
          </p:cNvPr>
          <p:cNvSpPr txBox="1"/>
          <p:nvPr/>
        </p:nvSpPr>
        <p:spPr>
          <a:xfrm>
            <a:off x="584652" y="3550751"/>
            <a:ext cx="6094070" cy="369332"/>
          </a:xfrm>
          <a:prstGeom prst="rect">
            <a:avLst/>
          </a:prstGeom>
          <a:noFill/>
        </p:spPr>
        <p:txBody>
          <a:bodyPr wrap="square">
            <a:spAutoFit/>
          </a:bodyPr>
          <a:lstStyle/>
          <a:p>
            <a:r>
              <a:rPr lang="en-US" altLang="zh-CN" b="1" dirty="0">
                <a:solidFill>
                  <a:schemeClr val="accent1"/>
                </a:solidFill>
                <a:cs typeface="+mn-ea"/>
              </a:rPr>
              <a:t>Example</a:t>
            </a:r>
          </a:p>
        </p:txBody>
      </p:sp>
      <p:pic>
        <p:nvPicPr>
          <p:cNvPr id="17" name="图片 16" descr="图形用户界面&#10;&#10;中度可信度描述已自动生成">
            <a:extLst>
              <a:ext uri="{FF2B5EF4-FFF2-40B4-BE49-F238E27FC236}">
                <a16:creationId xmlns:a16="http://schemas.microsoft.com/office/drawing/2014/main" id="{C8632D0A-2101-45CE-8074-7B5C802AC5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4492132"/>
            <a:ext cx="6094070" cy="1681123"/>
          </a:xfrm>
          <a:prstGeom prst="rect">
            <a:avLst/>
          </a:prstGeom>
        </p:spPr>
      </p:pic>
      <p:sp>
        <p:nvSpPr>
          <p:cNvPr id="6" name="矩形 5">
            <a:extLst>
              <a:ext uri="{FF2B5EF4-FFF2-40B4-BE49-F238E27FC236}">
                <a16:creationId xmlns:a16="http://schemas.microsoft.com/office/drawing/2014/main" id="{DCA4248A-FC8B-4034-B216-EAFFAE28EE26}"/>
              </a:ext>
            </a:extLst>
          </p:cNvPr>
          <p:cNvSpPr/>
          <p:nvPr/>
        </p:nvSpPr>
        <p:spPr>
          <a:xfrm>
            <a:off x="3116580" y="4434841"/>
            <a:ext cx="101600" cy="962659"/>
          </a:xfrm>
          <a:prstGeom prst="rect">
            <a:avLst/>
          </a:prstGeom>
          <a:noFill/>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A8DD7874-572D-488C-A64D-484B8F7C3CD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59353" y="1376686"/>
            <a:ext cx="3567363" cy="2294682"/>
          </a:xfrm>
          <a:prstGeom prst="rect">
            <a:avLst/>
          </a:prstGeom>
        </p:spPr>
      </p:pic>
    </p:spTree>
    <p:extLst>
      <p:ext uri="{BB962C8B-B14F-4D97-AF65-F5344CB8AC3E}">
        <p14:creationId xmlns:p14="http://schemas.microsoft.com/office/powerpoint/2010/main" val="2844326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1B1FA821-0887-4B24-AC13-A67405BE61E1}"/>
              </a:ext>
            </a:extLst>
          </p:cNvPr>
          <p:cNvSpPr>
            <a:spLocks noGrp="1"/>
          </p:cNvSpPr>
          <p:nvPr>
            <p:ph type="body" sz="quarter" idx="10"/>
          </p:nvPr>
        </p:nvSpPr>
        <p:spPr/>
        <p:txBody>
          <a:bodyPr/>
          <a:lstStyle/>
          <a:p>
            <a:pPr lvl="0">
              <a:defRPr/>
            </a:pPr>
            <a:r>
              <a:rPr lang="zh-CN" altLang="en-US" dirty="0">
                <a:ea typeface="+mn-ea"/>
                <a:cs typeface="+mn-ea"/>
              </a:rPr>
              <a:t>错误恢复</a:t>
            </a:r>
          </a:p>
        </p:txBody>
      </p:sp>
      <p:sp>
        <p:nvSpPr>
          <p:cNvPr id="7" name="文本占位符 6">
            <a:extLst>
              <a:ext uri="{FF2B5EF4-FFF2-40B4-BE49-F238E27FC236}">
                <a16:creationId xmlns:a16="http://schemas.microsoft.com/office/drawing/2014/main" id="{6A8B2261-61BC-489D-8FAD-6E0803947D86}"/>
              </a:ext>
            </a:extLst>
          </p:cNvPr>
          <p:cNvSpPr>
            <a:spLocks noGrp="1"/>
          </p:cNvSpPr>
          <p:nvPr>
            <p:ph type="body" sz="quarter" idx="11"/>
          </p:nvPr>
        </p:nvSpPr>
        <p:spPr/>
        <p:txBody>
          <a:bodyPr/>
          <a:lstStyle/>
          <a:p>
            <a:pPr lvl="0" fontAlgn="base"/>
            <a:r>
              <a:rPr lang="en-US" altLang="zh-CN" b="1" dirty="0"/>
              <a:t>ERROR RECOVERY</a:t>
            </a:r>
            <a:endParaRPr lang="zh-CN" altLang="zh-CN" b="1" dirty="0"/>
          </a:p>
        </p:txBody>
      </p:sp>
      <p:sp>
        <p:nvSpPr>
          <p:cNvPr id="2" name="日期占位符 1">
            <a:extLst>
              <a:ext uri="{FF2B5EF4-FFF2-40B4-BE49-F238E27FC236}">
                <a16:creationId xmlns:a16="http://schemas.microsoft.com/office/drawing/2014/main" id="{CA32C2F1-DA29-4C7C-95B0-66492D01EF41}"/>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11" name="图片 10">
            <a:extLst>
              <a:ext uri="{FF2B5EF4-FFF2-40B4-BE49-F238E27FC236}">
                <a16:creationId xmlns:a16="http://schemas.microsoft.com/office/drawing/2014/main" id="{7288D883-FE22-49AD-A43A-B6A431899B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3634" y="1342785"/>
            <a:ext cx="2972111"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714555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ERROR RECOVERY</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13</a:t>
            </a:fld>
            <a:endParaRPr lang="zh-CN" altLang="en-US" dirty="0"/>
          </a:p>
        </p:txBody>
      </p:sp>
      <p:sp>
        <p:nvSpPr>
          <p:cNvPr id="6" name="文本占位符 8">
            <a:extLst>
              <a:ext uri="{FF2B5EF4-FFF2-40B4-BE49-F238E27FC236}">
                <a16:creationId xmlns:a16="http://schemas.microsoft.com/office/drawing/2014/main" id="{266A302D-D0B9-4101-B1DD-1F3F979C27F7}"/>
              </a:ext>
            </a:extLst>
          </p:cNvPr>
          <p:cNvSpPr txBox="1">
            <a:spLocks/>
          </p:cNvSpPr>
          <p:nvPr/>
        </p:nvSpPr>
        <p:spPr>
          <a:xfrm>
            <a:off x="469365" y="1038317"/>
            <a:ext cx="11049535" cy="4540795"/>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spcBef>
                <a:spcPts val="0"/>
              </a:spcBef>
            </a:pPr>
            <a:endParaRPr lang="en-US" altLang="zh-CN" dirty="0"/>
          </a:p>
          <a:p>
            <a:pPr algn="l"/>
            <a:r>
              <a:rPr lang="en-US" altLang="zh-CN" sz="2400" b="1" dirty="0">
                <a:solidFill>
                  <a:schemeClr val="accent1"/>
                </a:solidFill>
                <a:cs typeface="+mn-ea"/>
              </a:rPr>
              <a:t>Bit </a:t>
            </a:r>
            <a:r>
              <a:rPr lang="en-US" altLang="zh-CN" dirty="0">
                <a:cs typeface="+mn-ea"/>
              </a:rPr>
              <a:t>F</a:t>
            </a:r>
            <a:r>
              <a:rPr lang="en-US" altLang="zh-CN" sz="2400" b="1" dirty="0">
                <a:solidFill>
                  <a:schemeClr val="accent1"/>
                </a:solidFill>
                <a:cs typeface="+mn-ea"/>
              </a:rPr>
              <a:t>lip</a:t>
            </a:r>
            <a:r>
              <a:rPr lang="en-US" altLang="zh-CN" dirty="0"/>
              <a:t> 					          Processing Latency</a:t>
            </a:r>
            <a:endParaRPr lang="en-US" altLang="zh-CN" sz="2400" b="1" dirty="0">
              <a:solidFill>
                <a:schemeClr val="accent1"/>
              </a:solidFill>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445437"/>
              </a:solidFill>
              <a:effectLst/>
              <a:uLnTx/>
              <a:uFillTx/>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445437"/>
                </a:solidFill>
                <a:effectLst/>
                <a:uLnTx/>
                <a:uFillTx/>
                <a:latin typeface="Arial"/>
                <a:ea typeface="Microsoft YaHei"/>
                <a:cs typeface="+mn-ea"/>
              </a:rPr>
              <a:t>Frame check sequence</a:t>
            </a:r>
            <a:r>
              <a:rPr lang="en-US" altLang="zh-CN" dirty="0"/>
              <a:t>					</a:t>
            </a:r>
            <a:r>
              <a:rPr kumimoji="0" lang="en-US" altLang="zh-CN" sz="1800" b="1" i="0" u="none" strike="noStrike" kern="1200" cap="none" spc="0" normalizeH="0" baseline="0" noProof="0" dirty="0">
                <a:ln>
                  <a:noFill/>
                </a:ln>
                <a:solidFill>
                  <a:srgbClr val="445437"/>
                </a:solidFill>
                <a:effectLst/>
                <a:uLnTx/>
                <a:uFillTx/>
                <a:latin typeface="Arial"/>
                <a:ea typeface="Microsoft YaHei"/>
                <a:cs typeface="+mn-ea"/>
              </a:rPr>
              <a:t> Computation overhead</a:t>
            </a:r>
            <a:endParaRPr lang="en-US" altLang="zh-CN" dirty="0"/>
          </a:p>
          <a:p>
            <a:pPr algn="l"/>
            <a:endParaRPr lang="en-US" altLang="zh-CN" dirty="0"/>
          </a:p>
          <a:p>
            <a:pPr lvl="0" algn="l">
              <a:spcBef>
                <a:spcPts val="0"/>
              </a:spcBef>
            </a:pPr>
            <a:r>
              <a:rPr lang="en-US" altLang="zh-CN" sz="1800" b="0" dirty="0">
                <a:solidFill>
                  <a:prstClr val="black"/>
                </a:solidFill>
                <a:latin typeface="Arial"/>
              </a:rPr>
              <a:t>    </a:t>
            </a: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r>
              <a:rPr lang="en-US" altLang="zh-CN" sz="1800" b="0" dirty="0">
                <a:solidFill>
                  <a:prstClr val="black"/>
                </a:solidFill>
                <a:latin typeface="Arial"/>
              </a:rPr>
              <a:t>     </a:t>
            </a:r>
            <a:endParaRPr lang="zh-CN" altLang="en-US" sz="1800" b="0" dirty="0">
              <a:solidFill>
                <a:prstClr val="black"/>
              </a:solidFill>
              <a:latin typeface="Arial"/>
            </a:endParaRPr>
          </a:p>
          <a:p>
            <a:pPr algn="l"/>
            <a:endParaRPr lang="zh-CN" altLang="zh-CN" dirty="0"/>
          </a:p>
        </p:txBody>
      </p:sp>
      <p:sp>
        <p:nvSpPr>
          <p:cNvPr id="2" name="矩形 1">
            <a:extLst>
              <a:ext uri="{FF2B5EF4-FFF2-40B4-BE49-F238E27FC236}">
                <a16:creationId xmlns:a16="http://schemas.microsoft.com/office/drawing/2014/main" id="{7A0D26AB-25F2-4381-B0F0-10A288838891}"/>
              </a:ext>
            </a:extLst>
          </p:cNvPr>
          <p:cNvSpPr/>
          <p:nvPr/>
        </p:nvSpPr>
        <p:spPr>
          <a:xfrm>
            <a:off x="537901" y="3095834"/>
            <a:ext cx="9609399" cy="369332"/>
          </a:xfrm>
          <a:prstGeom prst="rect">
            <a:avLst/>
          </a:prstGeom>
        </p:spPr>
        <p:txBody>
          <a:bodyPr wrap="square">
            <a:spAutoFit/>
          </a:bodyPr>
          <a:lstStyle/>
          <a:p>
            <a:endParaRPr lang="zh-CN" altLang="en-US" dirty="0"/>
          </a:p>
        </p:txBody>
      </p:sp>
      <p:pic>
        <p:nvPicPr>
          <p:cNvPr id="5" name="图片 4">
            <a:extLst>
              <a:ext uri="{FF2B5EF4-FFF2-40B4-BE49-F238E27FC236}">
                <a16:creationId xmlns:a16="http://schemas.microsoft.com/office/drawing/2014/main" id="{CF911462-715C-4D66-9961-B1249F7A91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08542" y="2979860"/>
            <a:ext cx="5394548" cy="2573906"/>
          </a:xfrm>
          <a:prstGeom prst="rect">
            <a:avLst/>
          </a:prstGeom>
        </p:spPr>
      </p:pic>
      <p:pic>
        <p:nvPicPr>
          <p:cNvPr id="8" name="图片 7">
            <a:extLst>
              <a:ext uri="{FF2B5EF4-FFF2-40B4-BE49-F238E27FC236}">
                <a16:creationId xmlns:a16="http://schemas.microsoft.com/office/drawing/2014/main" id="{19989065-7F5D-4172-BEC8-1A238283E787}"/>
              </a:ext>
            </a:extLst>
          </p:cNvPr>
          <p:cNvPicPr>
            <a:picLocks noChangeAspect="1"/>
          </p:cNvPicPr>
          <p:nvPr/>
        </p:nvPicPr>
        <p:blipFill>
          <a:blip r:embed="rId4"/>
          <a:stretch>
            <a:fillRect/>
          </a:stretch>
        </p:blipFill>
        <p:spPr>
          <a:xfrm>
            <a:off x="88910" y="2850916"/>
            <a:ext cx="2088061" cy="2728196"/>
          </a:xfrm>
          <a:prstGeom prst="rect">
            <a:avLst/>
          </a:prstGeom>
        </p:spPr>
      </p:pic>
      <p:pic>
        <p:nvPicPr>
          <p:cNvPr id="9" name="图片 8">
            <a:extLst>
              <a:ext uri="{FF2B5EF4-FFF2-40B4-BE49-F238E27FC236}">
                <a16:creationId xmlns:a16="http://schemas.microsoft.com/office/drawing/2014/main" id="{AEED705B-CD0D-45C3-A10D-42A417756E47}"/>
              </a:ext>
            </a:extLst>
          </p:cNvPr>
          <p:cNvPicPr>
            <a:picLocks noChangeAspect="1"/>
          </p:cNvPicPr>
          <p:nvPr/>
        </p:nvPicPr>
        <p:blipFill>
          <a:blip r:embed="rId5"/>
          <a:stretch>
            <a:fillRect/>
          </a:stretch>
        </p:blipFill>
        <p:spPr>
          <a:xfrm>
            <a:off x="2242979" y="2979860"/>
            <a:ext cx="4275335" cy="2470308"/>
          </a:xfrm>
          <a:prstGeom prst="rect">
            <a:avLst/>
          </a:prstGeom>
        </p:spPr>
      </p:pic>
    </p:spTree>
    <p:extLst>
      <p:ext uri="{BB962C8B-B14F-4D97-AF65-F5344CB8AC3E}">
        <p14:creationId xmlns:p14="http://schemas.microsoft.com/office/powerpoint/2010/main" val="2351085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spc="0" dirty="0">
                <a:solidFill>
                  <a:srgbClr val="445437"/>
                </a:solidFill>
                <a:cs typeface="+mn-ea"/>
              </a:rPr>
              <a:t>实验评估</a:t>
            </a: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EXPERIMENTAL EVALUATION</a:t>
            </a:r>
            <a:endParaRPr lang="en-US" altLang="zh-CN" sz="1000" spc="400" dirty="0">
              <a:solidFill>
                <a:prstClr val="white">
                  <a:lumMod val="75000"/>
                </a:prstClr>
              </a:solidFill>
              <a:cs typeface="+mn-ea"/>
            </a:endParaRPr>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4797" y="1337933"/>
            <a:ext cx="2977628" cy="3209018"/>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377004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EXPERIMENTAL EVALUATION</a:t>
            </a:r>
            <a:endParaRPr lang="en-US" altLang="zh-CN" sz="1400" spc="4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15</a:t>
            </a:fld>
            <a:endParaRPr lang="zh-CN" altLang="en-US" dirty="0"/>
          </a:p>
        </p:txBody>
      </p:sp>
      <p:sp>
        <p:nvSpPr>
          <p:cNvPr id="11" name="矩形 10">
            <a:extLst>
              <a:ext uri="{FF2B5EF4-FFF2-40B4-BE49-F238E27FC236}">
                <a16:creationId xmlns:a16="http://schemas.microsoft.com/office/drawing/2014/main" id="{B6A2EDBD-4F3D-4D19-882E-7972B051291A}"/>
              </a:ext>
            </a:extLst>
          </p:cNvPr>
          <p:cNvSpPr/>
          <p:nvPr/>
        </p:nvSpPr>
        <p:spPr>
          <a:xfrm>
            <a:off x="527808" y="886051"/>
            <a:ext cx="11664192" cy="2123658"/>
          </a:xfrm>
          <a:prstGeom prst="rect">
            <a:avLst/>
          </a:prstGeom>
        </p:spPr>
        <p:txBody>
          <a:bodyPr wrap="square">
            <a:spAutoFit/>
          </a:bodyPr>
          <a:lstStyle/>
          <a:p>
            <a:r>
              <a:rPr lang="en-US" altLang="zh-CN" sz="2400" b="1" dirty="0">
                <a:solidFill>
                  <a:schemeClr val="accent1"/>
                </a:solidFill>
                <a:cs typeface="+mn-ea"/>
              </a:rPr>
              <a:t>Testbed</a:t>
            </a:r>
            <a:endParaRPr lang="en-US" altLang="zh-CN" b="1" dirty="0">
              <a:solidFill>
                <a:schemeClr val="accent1"/>
              </a:solidFill>
              <a:cs typeface="+mn-ea"/>
            </a:endParaRPr>
          </a:p>
          <a:p>
            <a:endParaRPr lang="en-US" altLang="zh-CN" b="1" dirty="0">
              <a:solidFill>
                <a:schemeClr val="accent1"/>
              </a:solidFill>
              <a:cs typeface="+mn-ea"/>
            </a:endParaRPr>
          </a:p>
          <a:p>
            <a:r>
              <a:rPr lang="en-US" altLang="zh-CN" dirty="0"/>
              <a:t>①City: 10 sq. km area                                                                 ①Campus: CMU</a:t>
            </a:r>
          </a:p>
          <a:p>
            <a:endParaRPr lang="en-US" altLang="zh-CN" dirty="0"/>
          </a:p>
          <a:p>
            <a:r>
              <a:rPr lang="en-US" altLang="zh-CN" dirty="0"/>
              <a:t>②Gateways (3 indoor / 4 outdoor)                                              ②Gateways (6 indoor)</a:t>
            </a:r>
          </a:p>
          <a:p>
            <a:endParaRPr lang="en-US" altLang="zh-CN" dirty="0"/>
          </a:p>
          <a:p>
            <a:endParaRPr lang="en-US" altLang="zh-CN" dirty="0"/>
          </a:p>
        </p:txBody>
      </p:sp>
      <p:sp>
        <p:nvSpPr>
          <p:cNvPr id="3" name="矩形 2">
            <a:extLst>
              <a:ext uri="{FF2B5EF4-FFF2-40B4-BE49-F238E27FC236}">
                <a16:creationId xmlns:a16="http://schemas.microsoft.com/office/drawing/2014/main" id="{4F44042C-C9C3-4F63-9DAF-BA8D6968CF86}"/>
              </a:ext>
            </a:extLst>
          </p:cNvPr>
          <p:cNvSpPr/>
          <p:nvPr/>
        </p:nvSpPr>
        <p:spPr>
          <a:xfrm>
            <a:off x="5516354" y="3244334"/>
            <a:ext cx="184731" cy="369332"/>
          </a:xfrm>
          <a:prstGeom prst="rect">
            <a:avLst/>
          </a:prstGeom>
        </p:spPr>
        <p:txBody>
          <a:bodyPr wrap="none">
            <a:spAutoFit/>
          </a:bodyPr>
          <a:lstStyle/>
          <a:p>
            <a:endParaRPr lang="en-US" altLang="zh-CN" dirty="0"/>
          </a:p>
        </p:txBody>
      </p:sp>
      <p:pic>
        <p:nvPicPr>
          <p:cNvPr id="2" name="图片 1">
            <a:extLst>
              <a:ext uri="{FF2B5EF4-FFF2-40B4-BE49-F238E27FC236}">
                <a16:creationId xmlns:a16="http://schemas.microsoft.com/office/drawing/2014/main" id="{B22371C8-DBD0-4F1E-8214-ABA31B02F7A7}"/>
              </a:ext>
            </a:extLst>
          </p:cNvPr>
          <p:cNvPicPr>
            <a:picLocks noChangeAspect="1"/>
          </p:cNvPicPr>
          <p:nvPr/>
        </p:nvPicPr>
        <p:blipFill rotWithShape="1">
          <a:blip r:embed="rId3"/>
          <a:srcRect b="289"/>
          <a:stretch/>
        </p:blipFill>
        <p:spPr>
          <a:xfrm>
            <a:off x="527808" y="2843841"/>
            <a:ext cx="6020322" cy="3107825"/>
          </a:xfrm>
          <a:prstGeom prst="rect">
            <a:avLst/>
          </a:prstGeom>
        </p:spPr>
      </p:pic>
      <p:pic>
        <p:nvPicPr>
          <p:cNvPr id="6" name="图片 5">
            <a:extLst>
              <a:ext uri="{FF2B5EF4-FFF2-40B4-BE49-F238E27FC236}">
                <a16:creationId xmlns:a16="http://schemas.microsoft.com/office/drawing/2014/main" id="{05F594FF-1BBE-4558-A9AE-394EACBECB92}"/>
              </a:ext>
            </a:extLst>
          </p:cNvPr>
          <p:cNvPicPr>
            <a:picLocks noChangeAspect="1"/>
          </p:cNvPicPr>
          <p:nvPr/>
        </p:nvPicPr>
        <p:blipFill>
          <a:blip r:embed="rId4"/>
          <a:stretch>
            <a:fillRect/>
          </a:stretch>
        </p:blipFill>
        <p:spPr>
          <a:xfrm>
            <a:off x="6946695" y="2661278"/>
            <a:ext cx="4846740" cy="3756986"/>
          </a:xfrm>
          <a:prstGeom prst="rect">
            <a:avLst/>
          </a:prstGeom>
        </p:spPr>
      </p:pic>
    </p:spTree>
    <p:extLst>
      <p:ext uri="{BB962C8B-B14F-4D97-AF65-F5344CB8AC3E}">
        <p14:creationId xmlns:p14="http://schemas.microsoft.com/office/powerpoint/2010/main" val="946081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EXPERIMENTAL EVALUATION</a:t>
            </a:r>
            <a:endParaRPr lang="en-US" altLang="zh-CN" sz="1400" spc="4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16</a:t>
            </a:fld>
            <a:endParaRPr lang="zh-CN" altLang="en-US" dirty="0"/>
          </a:p>
        </p:txBody>
      </p:sp>
      <p:sp>
        <p:nvSpPr>
          <p:cNvPr id="11" name="矩形 10">
            <a:extLst>
              <a:ext uri="{FF2B5EF4-FFF2-40B4-BE49-F238E27FC236}">
                <a16:creationId xmlns:a16="http://schemas.microsoft.com/office/drawing/2014/main" id="{B6A2EDBD-4F3D-4D19-882E-7972B051291A}"/>
              </a:ext>
            </a:extLst>
          </p:cNvPr>
          <p:cNvSpPr/>
          <p:nvPr/>
        </p:nvSpPr>
        <p:spPr>
          <a:xfrm>
            <a:off x="527809" y="1118874"/>
            <a:ext cx="10414846" cy="2308324"/>
          </a:xfrm>
          <a:prstGeom prst="rect">
            <a:avLst/>
          </a:prstGeom>
        </p:spPr>
        <p:txBody>
          <a:bodyPr wrap="square">
            <a:spAutoFit/>
          </a:bodyPr>
          <a:lstStyle/>
          <a:p>
            <a:r>
              <a:rPr lang="en-US" altLang="zh-CN" b="1" dirty="0">
                <a:solidFill>
                  <a:schemeClr val="accent1"/>
                </a:solidFill>
                <a:cs typeface="+mn-ea"/>
              </a:rPr>
              <a:t>Equipment</a:t>
            </a:r>
            <a:endParaRPr lang="en-US" altLang="zh-CN" dirty="0"/>
          </a:p>
          <a:p>
            <a:endParaRPr lang="en-US" altLang="zh-CN" b="1" dirty="0"/>
          </a:p>
          <a:p>
            <a:r>
              <a:rPr lang="en-US" altLang="zh-CN" b="1" dirty="0"/>
              <a:t>Device</a:t>
            </a:r>
            <a:r>
              <a:rPr lang="zh-CN" altLang="en-US" b="1" dirty="0"/>
              <a:t>：</a:t>
            </a:r>
            <a:r>
              <a:rPr lang="en-US" altLang="zh-CN" dirty="0"/>
              <a:t>with</a:t>
            </a:r>
            <a:r>
              <a:rPr lang="en-US" altLang="zh-CN" b="1" dirty="0"/>
              <a:t> </a:t>
            </a:r>
            <a:r>
              <a:rPr lang="en-US" altLang="zh-CN" dirty="0"/>
              <a:t>attenuators</a:t>
            </a:r>
          </a:p>
          <a:p>
            <a:endParaRPr lang="en-US" altLang="zh-CN" dirty="0"/>
          </a:p>
          <a:p>
            <a:r>
              <a:rPr lang="en-US" altLang="zh-CN" b="1" dirty="0"/>
              <a:t>Gateway</a:t>
            </a:r>
            <a:r>
              <a:rPr lang="zh-CN" altLang="en-US" dirty="0"/>
              <a:t>：</a:t>
            </a:r>
            <a:r>
              <a:rPr lang="en-US" altLang="zh-CN" dirty="0"/>
              <a:t>almost noise floor</a:t>
            </a:r>
          </a:p>
          <a:p>
            <a:endParaRPr lang="en-US" altLang="zh-CN" dirty="0"/>
          </a:p>
          <a:p>
            <a:r>
              <a:rPr lang="en-US" altLang="zh-CN" b="1" dirty="0"/>
              <a:t>jammer clients</a:t>
            </a:r>
            <a:r>
              <a:rPr lang="zh-CN" altLang="en-US" b="1" dirty="0"/>
              <a:t>：</a:t>
            </a:r>
            <a:r>
              <a:rPr lang="zh-CN" altLang="en-US" dirty="0"/>
              <a:t>①</a:t>
            </a:r>
            <a:r>
              <a:rPr lang="en-US" altLang="zh-CN" dirty="0"/>
              <a:t>Shorter air-time				    Cross-technology collisions</a:t>
            </a:r>
          </a:p>
          <a:p>
            <a:r>
              <a:rPr lang="en-US" altLang="zh-CN" dirty="0"/>
              <a:t>                  	②Shorter spread factor</a:t>
            </a:r>
          </a:p>
        </p:txBody>
      </p:sp>
      <p:sp>
        <p:nvSpPr>
          <p:cNvPr id="3" name="矩形 2">
            <a:extLst>
              <a:ext uri="{FF2B5EF4-FFF2-40B4-BE49-F238E27FC236}">
                <a16:creationId xmlns:a16="http://schemas.microsoft.com/office/drawing/2014/main" id="{4F44042C-C9C3-4F63-9DAF-BA8D6968CF86}"/>
              </a:ext>
            </a:extLst>
          </p:cNvPr>
          <p:cNvSpPr/>
          <p:nvPr/>
        </p:nvSpPr>
        <p:spPr>
          <a:xfrm>
            <a:off x="5516354" y="3244334"/>
            <a:ext cx="184731" cy="369332"/>
          </a:xfrm>
          <a:prstGeom prst="rect">
            <a:avLst/>
          </a:prstGeom>
        </p:spPr>
        <p:txBody>
          <a:bodyPr wrap="none">
            <a:spAutoFit/>
          </a:bodyPr>
          <a:lstStyle/>
          <a:p>
            <a:endParaRPr lang="en-US" altLang="zh-CN" dirty="0"/>
          </a:p>
        </p:txBody>
      </p:sp>
      <p:pic>
        <p:nvPicPr>
          <p:cNvPr id="6" name="图片 5">
            <a:extLst>
              <a:ext uri="{FF2B5EF4-FFF2-40B4-BE49-F238E27FC236}">
                <a16:creationId xmlns:a16="http://schemas.microsoft.com/office/drawing/2014/main" id="{1C214754-BEFD-4D32-B058-DD467569CD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3406" y="3782039"/>
            <a:ext cx="3887142" cy="2923232"/>
          </a:xfrm>
          <a:prstGeom prst="rect">
            <a:avLst/>
          </a:prstGeom>
        </p:spPr>
      </p:pic>
      <p:pic>
        <p:nvPicPr>
          <p:cNvPr id="13" name="图片 12">
            <a:extLst>
              <a:ext uri="{FF2B5EF4-FFF2-40B4-BE49-F238E27FC236}">
                <a16:creationId xmlns:a16="http://schemas.microsoft.com/office/drawing/2014/main" id="{A907EA54-D2EB-44DE-8C05-8043DDA4FF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77359" y="3655066"/>
            <a:ext cx="3971235" cy="3145887"/>
          </a:xfrm>
          <a:prstGeom prst="rect">
            <a:avLst/>
          </a:prstGeom>
        </p:spPr>
      </p:pic>
      <p:sp>
        <p:nvSpPr>
          <p:cNvPr id="2" name="箭头: 右 1">
            <a:extLst>
              <a:ext uri="{FF2B5EF4-FFF2-40B4-BE49-F238E27FC236}">
                <a16:creationId xmlns:a16="http://schemas.microsoft.com/office/drawing/2014/main" id="{D8B6F2B9-C1E6-4EF7-9D46-135CE3524B0C}"/>
              </a:ext>
            </a:extLst>
          </p:cNvPr>
          <p:cNvSpPr/>
          <p:nvPr/>
        </p:nvSpPr>
        <p:spPr>
          <a:xfrm>
            <a:off x="5030548" y="2875002"/>
            <a:ext cx="2123878" cy="229829"/>
          </a:xfrm>
          <a:prstGeom prst="rightArrow">
            <a:avLst/>
          </a:prstGeom>
          <a:solidFill>
            <a:srgbClr val="00B0F0"/>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211912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EXPERIMENTAL EVALUATION</a:t>
            </a:r>
            <a:endParaRPr lang="en-US" altLang="zh-CN" sz="1400" spc="4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17</a:t>
            </a:fld>
            <a:endParaRPr lang="zh-CN" altLang="en-US" dirty="0"/>
          </a:p>
        </p:txBody>
      </p:sp>
      <p:sp>
        <p:nvSpPr>
          <p:cNvPr id="11" name="矩形 10">
            <a:extLst>
              <a:ext uri="{FF2B5EF4-FFF2-40B4-BE49-F238E27FC236}">
                <a16:creationId xmlns:a16="http://schemas.microsoft.com/office/drawing/2014/main" id="{B6A2EDBD-4F3D-4D19-882E-7972B051291A}"/>
              </a:ext>
            </a:extLst>
          </p:cNvPr>
          <p:cNvSpPr/>
          <p:nvPr/>
        </p:nvSpPr>
        <p:spPr>
          <a:xfrm>
            <a:off x="857007" y="946299"/>
            <a:ext cx="10838807" cy="6278642"/>
          </a:xfrm>
          <a:prstGeom prst="rect">
            <a:avLst/>
          </a:prstGeom>
        </p:spPr>
        <p:txBody>
          <a:bodyPr wrap="square">
            <a:spAutoFit/>
          </a:bodyPr>
          <a:lstStyle/>
          <a:p>
            <a:r>
              <a:rPr lang="en-US" altLang="zh-CN" sz="2400" b="1" dirty="0">
                <a:solidFill>
                  <a:schemeClr val="accent1"/>
                </a:solidFill>
                <a:cs typeface="+mn-ea"/>
              </a:rPr>
              <a:t>Number of Bit Errors			  Error Distribution</a:t>
            </a:r>
          </a:p>
          <a:p>
            <a:endParaRPr lang="en-US" altLang="zh-CN" sz="2400" b="1" dirty="0">
              <a:solidFill>
                <a:schemeClr val="accent1"/>
              </a:solidFill>
              <a:cs typeface="+mn-ea"/>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sz="2400" b="1" dirty="0">
                <a:solidFill>
                  <a:schemeClr val="accent1"/>
                </a:solidFill>
                <a:cs typeface="+mn-ea"/>
              </a:rPr>
              <a:t>Interference</a:t>
            </a:r>
            <a:r>
              <a:rPr lang="zh-CN" altLang="en-US" sz="2400" b="1" dirty="0">
                <a:solidFill>
                  <a:schemeClr val="accent1"/>
                </a:solidFill>
                <a:cs typeface="+mn-ea"/>
              </a:rPr>
              <a:t>                                              </a:t>
            </a:r>
            <a:r>
              <a:rPr lang="en-US" altLang="zh-CN" sz="2400" b="1" dirty="0">
                <a:solidFill>
                  <a:schemeClr val="accent1"/>
                </a:solidFill>
                <a:cs typeface="+mn-ea"/>
              </a:rPr>
              <a:t>Confusion matrix</a:t>
            </a:r>
          </a:p>
          <a:p>
            <a:r>
              <a:rPr lang="zh-CN" altLang="en-US" sz="2400" b="1" dirty="0">
                <a:solidFill>
                  <a:schemeClr val="accent1"/>
                </a:solidFill>
                <a:cs typeface="+mn-ea"/>
              </a:rPr>
              <a:t>                                                                                    </a:t>
            </a:r>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zh-CN" altLang="en-US" dirty="0"/>
          </a:p>
        </p:txBody>
      </p:sp>
      <p:pic>
        <p:nvPicPr>
          <p:cNvPr id="3" name="图片 2">
            <a:extLst>
              <a:ext uri="{FF2B5EF4-FFF2-40B4-BE49-F238E27FC236}">
                <a16:creationId xmlns:a16="http://schemas.microsoft.com/office/drawing/2014/main" id="{B59730A4-2A69-4D39-869D-0F85B873E7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7007" y="4304367"/>
            <a:ext cx="3926008" cy="2427306"/>
          </a:xfrm>
          <a:prstGeom prst="rect">
            <a:avLst/>
          </a:prstGeom>
        </p:spPr>
      </p:pic>
      <p:pic>
        <p:nvPicPr>
          <p:cNvPr id="6" name="图片 5">
            <a:extLst>
              <a:ext uri="{FF2B5EF4-FFF2-40B4-BE49-F238E27FC236}">
                <a16:creationId xmlns:a16="http://schemas.microsoft.com/office/drawing/2014/main" id="{A6F2B0BE-C2EF-46EC-893B-EE4721A270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20695" y="1491857"/>
            <a:ext cx="5194286" cy="1937143"/>
          </a:xfrm>
          <a:prstGeom prst="rect">
            <a:avLst/>
          </a:prstGeom>
        </p:spPr>
      </p:pic>
      <p:pic>
        <p:nvPicPr>
          <p:cNvPr id="8" name="图片 7">
            <a:extLst>
              <a:ext uri="{FF2B5EF4-FFF2-40B4-BE49-F238E27FC236}">
                <a16:creationId xmlns:a16="http://schemas.microsoft.com/office/drawing/2014/main" id="{D47D3C36-4A85-4671-BC64-2EE5E025DE7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57007" y="1423928"/>
            <a:ext cx="3302493" cy="2322940"/>
          </a:xfrm>
          <a:prstGeom prst="rect">
            <a:avLst/>
          </a:prstGeom>
        </p:spPr>
      </p:pic>
      <p:pic>
        <p:nvPicPr>
          <p:cNvPr id="10" name="图片 9">
            <a:extLst>
              <a:ext uri="{FF2B5EF4-FFF2-40B4-BE49-F238E27FC236}">
                <a16:creationId xmlns:a16="http://schemas.microsoft.com/office/drawing/2014/main" id="{267132FC-C567-4C93-9F9E-4FCC6F2723D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20695" y="4600821"/>
            <a:ext cx="5095200" cy="1834398"/>
          </a:xfrm>
          <a:prstGeom prst="rect">
            <a:avLst/>
          </a:prstGeom>
        </p:spPr>
      </p:pic>
    </p:spTree>
    <p:extLst>
      <p:ext uri="{BB962C8B-B14F-4D97-AF65-F5344CB8AC3E}">
        <p14:creationId xmlns:p14="http://schemas.microsoft.com/office/powerpoint/2010/main" val="1539778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EXPERIMENTAL EVALUATION</a:t>
            </a:r>
            <a:endParaRPr lang="en-US" altLang="zh-CN" sz="1400" spc="4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18</a:t>
            </a:fld>
            <a:endParaRPr lang="zh-CN" altLang="en-US" dirty="0"/>
          </a:p>
        </p:txBody>
      </p:sp>
      <p:sp>
        <p:nvSpPr>
          <p:cNvPr id="11" name="矩形 10">
            <a:extLst>
              <a:ext uri="{FF2B5EF4-FFF2-40B4-BE49-F238E27FC236}">
                <a16:creationId xmlns:a16="http://schemas.microsoft.com/office/drawing/2014/main" id="{B6A2EDBD-4F3D-4D19-882E-7972B051291A}"/>
              </a:ext>
            </a:extLst>
          </p:cNvPr>
          <p:cNvSpPr/>
          <p:nvPr/>
        </p:nvSpPr>
        <p:spPr>
          <a:xfrm>
            <a:off x="104503" y="993508"/>
            <a:ext cx="12192000" cy="6647974"/>
          </a:xfrm>
          <a:prstGeom prst="rect">
            <a:avLst/>
          </a:prstGeom>
        </p:spPr>
        <p:txBody>
          <a:bodyPr wrap="square">
            <a:spAutoFit/>
          </a:bodyPr>
          <a:lstStyle/>
          <a:p>
            <a:r>
              <a:rPr lang="en-US" altLang="zh-CN" sz="2400" b="1" dirty="0">
                <a:solidFill>
                  <a:schemeClr val="accent1"/>
                </a:solidFill>
                <a:cs typeface="+mn-ea"/>
              </a:rPr>
              <a:t>Error detection</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sz="2400" b="1" dirty="0" err="1">
                <a:solidFill>
                  <a:schemeClr val="accent1"/>
                </a:solidFill>
                <a:cs typeface="+mn-ea"/>
              </a:rPr>
              <a:t>Muti</a:t>
            </a:r>
            <a:r>
              <a:rPr lang="en-US" altLang="zh-CN" sz="2400" b="1" dirty="0">
                <a:solidFill>
                  <a:schemeClr val="accent1"/>
                </a:solidFill>
                <a:cs typeface="+mn-ea"/>
              </a:rPr>
              <a:t>-GW performance</a:t>
            </a:r>
          </a:p>
          <a:p>
            <a:endParaRPr lang="en-US" altLang="zh-CN" sz="2400" b="1" dirty="0">
              <a:solidFill>
                <a:schemeClr val="accent1"/>
              </a:solidFill>
              <a:cs typeface="+mn-ea"/>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en-US" altLang="zh-CN" sz="2400" b="1" dirty="0">
              <a:solidFill>
                <a:schemeClr val="accent1"/>
              </a:solidFill>
              <a:cs typeface="+mn-ea"/>
            </a:endParaRPr>
          </a:p>
          <a:p>
            <a:endParaRPr lang="en-US" altLang="zh-CN" sz="2400" b="1" dirty="0">
              <a:solidFill>
                <a:schemeClr val="accent1"/>
              </a:solidFill>
              <a:cs typeface="+mn-ea"/>
            </a:endParaRPr>
          </a:p>
          <a:p>
            <a:endParaRPr lang="zh-CN" altLang="zh-CN" dirty="0"/>
          </a:p>
        </p:txBody>
      </p:sp>
      <p:sp>
        <p:nvSpPr>
          <p:cNvPr id="2" name="矩形 1">
            <a:extLst>
              <a:ext uri="{FF2B5EF4-FFF2-40B4-BE49-F238E27FC236}">
                <a16:creationId xmlns:a16="http://schemas.microsoft.com/office/drawing/2014/main" id="{1C8AA56E-D0B3-4D55-BD53-B6785EE54328}"/>
              </a:ext>
            </a:extLst>
          </p:cNvPr>
          <p:cNvSpPr/>
          <p:nvPr/>
        </p:nvSpPr>
        <p:spPr>
          <a:xfrm>
            <a:off x="3048000" y="3105835"/>
            <a:ext cx="6096000" cy="369332"/>
          </a:xfrm>
          <a:prstGeom prst="rect">
            <a:avLst/>
          </a:prstGeom>
        </p:spPr>
        <p:txBody>
          <a:bodyPr>
            <a:spAutoFit/>
          </a:bodyPr>
          <a:lstStyle/>
          <a:p>
            <a:endParaRPr lang="zh-CN" altLang="en-US" dirty="0"/>
          </a:p>
        </p:txBody>
      </p:sp>
      <p:pic>
        <p:nvPicPr>
          <p:cNvPr id="8" name="图片 7">
            <a:extLst>
              <a:ext uri="{FF2B5EF4-FFF2-40B4-BE49-F238E27FC236}">
                <a16:creationId xmlns:a16="http://schemas.microsoft.com/office/drawing/2014/main" id="{D84345C2-0A7B-4B7A-8DDD-3DE080FC99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95874" y="1280498"/>
            <a:ext cx="3013333" cy="2189333"/>
          </a:xfrm>
          <a:prstGeom prst="rect">
            <a:avLst/>
          </a:prstGeom>
        </p:spPr>
      </p:pic>
      <p:pic>
        <p:nvPicPr>
          <p:cNvPr id="10" name="图片 9">
            <a:extLst>
              <a:ext uri="{FF2B5EF4-FFF2-40B4-BE49-F238E27FC236}">
                <a16:creationId xmlns:a16="http://schemas.microsoft.com/office/drawing/2014/main" id="{73C957DC-7E79-4FB4-AB2C-821F6717D4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83675" y="1480212"/>
            <a:ext cx="3231428" cy="2177143"/>
          </a:xfrm>
          <a:prstGeom prst="rect">
            <a:avLst/>
          </a:prstGeom>
        </p:spPr>
      </p:pic>
      <p:pic>
        <p:nvPicPr>
          <p:cNvPr id="14" name="图片 13">
            <a:extLst>
              <a:ext uri="{FF2B5EF4-FFF2-40B4-BE49-F238E27FC236}">
                <a16:creationId xmlns:a16="http://schemas.microsoft.com/office/drawing/2014/main" id="{6FFB1B84-9A00-4676-B703-BCA8CA32866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0925" y="1561050"/>
            <a:ext cx="2651389" cy="1914117"/>
          </a:xfrm>
          <a:prstGeom prst="rect">
            <a:avLst/>
          </a:prstGeom>
        </p:spPr>
      </p:pic>
      <p:pic>
        <p:nvPicPr>
          <p:cNvPr id="9" name="图片 8">
            <a:extLst>
              <a:ext uri="{FF2B5EF4-FFF2-40B4-BE49-F238E27FC236}">
                <a16:creationId xmlns:a16="http://schemas.microsoft.com/office/drawing/2014/main" id="{3C042804-DABA-48C4-A328-493816D7E5B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01931" y="4034506"/>
            <a:ext cx="4225203" cy="2672351"/>
          </a:xfrm>
          <a:prstGeom prst="rect">
            <a:avLst/>
          </a:prstGeom>
        </p:spPr>
      </p:pic>
      <p:pic>
        <p:nvPicPr>
          <p:cNvPr id="13" name="图片 12">
            <a:extLst>
              <a:ext uri="{FF2B5EF4-FFF2-40B4-BE49-F238E27FC236}">
                <a16:creationId xmlns:a16="http://schemas.microsoft.com/office/drawing/2014/main" id="{E70F458E-8CAE-433D-939E-292DC7B3697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58001" y="3780193"/>
            <a:ext cx="4479541" cy="2903290"/>
          </a:xfrm>
          <a:prstGeom prst="rect">
            <a:avLst/>
          </a:prstGeom>
        </p:spPr>
      </p:pic>
    </p:spTree>
    <p:extLst>
      <p:ext uri="{BB962C8B-B14F-4D97-AF65-F5344CB8AC3E}">
        <p14:creationId xmlns:p14="http://schemas.microsoft.com/office/powerpoint/2010/main" val="3098986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spc="0" dirty="0">
                <a:solidFill>
                  <a:srgbClr val="445437"/>
                </a:solidFill>
                <a:cs typeface="+mn-ea"/>
              </a:rPr>
              <a:t>讨论</a:t>
            </a: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DISCUSSION</a:t>
            </a:r>
            <a:endParaRPr lang="en-US" altLang="zh-CN" sz="1000" spc="400" dirty="0">
              <a:solidFill>
                <a:prstClr val="white">
                  <a:lumMod val="75000"/>
                </a:prstClr>
              </a:solidFill>
              <a:cs typeface="+mn-ea"/>
            </a:endParaRPr>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4797" y="1337933"/>
            <a:ext cx="2977627" cy="3209018"/>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614110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id="{39A700E1-F314-4BF6-AC7F-2DA145A2C91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56" name="文本框 55">
            <a:extLst>
              <a:ext uri="{FF2B5EF4-FFF2-40B4-BE49-F238E27FC236}">
                <a16:creationId xmlns:a16="http://schemas.microsoft.com/office/drawing/2014/main" id="{39D947B5-6A62-4899-BF51-8BB8BFE7141F}"/>
              </a:ext>
            </a:extLst>
          </p:cNvPr>
          <p:cNvSpPr txBox="1"/>
          <p:nvPr/>
        </p:nvSpPr>
        <p:spPr>
          <a:xfrm>
            <a:off x="7022446" y="602535"/>
            <a:ext cx="27427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Introduction</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7" name="文本框 56">
            <a:extLst>
              <a:ext uri="{FF2B5EF4-FFF2-40B4-BE49-F238E27FC236}">
                <a16:creationId xmlns:a16="http://schemas.microsoft.com/office/drawing/2014/main" id="{869C50FF-AAAC-4AC9-A454-CFF0E4B19F00}"/>
              </a:ext>
            </a:extLst>
          </p:cNvPr>
          <p:cNvSpPr txBox="1"/>
          <p:nvPr/>
        </p:nvSpPr>
        <p:spPr>
          <a:xfrm>
            <a:off x="7376253" y="1345755"/>
            <a:ext cx="3425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System Overview</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8" name="文本框 57">
            <a:extLst>
              <a:ext uri="{FF2B5EF4-FFF2-40B4-BE49-F238E27FC236}">
                <a16:creationId xmlns:a16="http://schemas.microsoft.com/office/drawing/2014/main" id="{7FD0BBBE-987E-42DB-9D8F-DC317DB0404C}"/>
              </a:ext>
            </a:extLst>
          </p:cNvPr>
          <p:cNvSpPr txBox="1"/>
          <p:nvPr/>
        </p:nvSpPr>
        <p:spPr>
          <a:xfrm>
            <a:off x="7674910" y="2151066"/>
            <a:ext cx="31835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Error Detection</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9" name="文本框 58">
            <a:extLst>
              <a:ext uri="{FF2B5EF4-FFF2-40B4-BE49-F238E27FC236}">
                <a16:creationId xmlns:a16="http://schemas.microsoft.com/office/drawing/2014/main" id="{7486EF1D-DCAA-4629-8A3D-09363BDD6388}"/>
              </a:ext>
            </a:extLst>
          </p:cNvPr>
          <p:cNvSpPr txBox="1"/>
          <p:nvPr/>
        </p:nvSpPr>
        <p:spPr>
          <a:xfrm>
            <a:off x="7870110" y="3031334"/>
            <a:ext cx="344658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Error Recovery</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60" name="文本框 59">
            <a:extLst>
              <a:ext uri="{FF2B5EF4-FFF2-40B4-BE49-F238E27FC236}">
                <a16:creationId xmlns:a16="http://schemas.microsoft.com/office/drawing/2014/main" id="{081C579C-0F8C-4348-AD00-509BD5A87FA7}"/>
              </a:ext>
            </a:extLst>
          </p:cNvPr>
          <p:cNvSpPr txBox="1"/>
          <p:nvPr/>
        </p:nvSpPr>
        <p:spPr>
          <a:xfrm>
            <a:off x="7792346" y="3867761"/>
            <a:ext cx="3446582" cy="523220"/>
          </a:xfrm>
          <a:prstGeom prst="rect">
            <a:avLst/>
          </a:prstGeom>
          <a:noFill/>
        </p:spPr>
        <p:txBody>
          <a:bodyPr wrap="square" rtlCol="0">
            <a:spAutoFit/>
          </a:bodyPr>
          <a:lstStyle/>
          <a:p>
            <a:pPr lvl="0">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Evaluation</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61" name="文本框 60">
            <a:extLst>
              <a:ext uri="{FF2B5EF4-FFF2-40B4-BE49-F238E27FC236}">
                <a16:creationId xmlns:a16="http://schemas.microsoft.com/office/drawing/2014/main" id="{297B91D5-B02D-4734-9981-738048E4C02E}"/>
              </a:ext>
            </a:extLst>
          </p:cNvPr>
          <p:cNvSpPr txBox="1"/>
          <p:nvPr/>
        </p:nvSpPr>
        <p:spPr>
          <a:xfrm>
            <a:off x="7654902" y="4764811"/>
            <a:ext cx="33460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Discussion</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grpSp>
        <p:nvGrpSpPr>
          <p:cNvPr id="62" name="组合 61">
            <a:extLst>
              <a:ext uri="{FF2B5EF4-FFF2-40B4-BE49-F238E27FC236}">
                <a16:creationId xmlns:a16="http://schemas.microsoft.com/office/drawing/2014/main" id="{70EB1FC2-3197-4F3F-B659-CAD21008F276}"/>
              </a:ext>
            </a:extLst>
          </p:cNvPr>
          <p:cNvGrpSpPr/>
          <p:nvPr/>
        </p:nvGrpSpPr>
        <p:grpSpPr>
          <a:xfrm>
            <a:off x="6029297" y="1408779"/>
            <a:ext cx="495959" cy="495959"/>
            <a:chOff x="6932134" y="1758101"/>
            <a:chExt cx="495959" cy="495959"/>
          </a:xfrm>
        </p:grpSpPr>
        <p:sp>
          <p:nvSpPr>
            <p:cNvPr id="63" name="íṥļîḓê">
              <a:extLst>
                <a:ext uri="{FF2B5EF4-FFF2-40B4-BE49-F238E27FC236}">
                  <a16:creationId xmlns:a16="http://schemas.microsoft.com/office/drawing/2014/main" id="{01E36EAE-42CA-4AC5-BF76-2A249F69AECA}"/>
                </a:ext>
              </a:extLst>
            </p:cNvPr>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4" name="íṥlíḓê">
              <a:extLst>
                <a:ext uri="{FF2B5EF4-FFF2-40B4-BE49-F238E27FC236}">
                  <a16:creationId xmlns:a16="http://schemas.microsoft.com/office/drawing/2014/main" id="{915A4AC7-B1A5-47A4-A079-3300AB579DD5}"/>
                </a:ext>
              </a:extLst>
            </p:cNvPr>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5" name="ïśļiḑé">
              <a:extLst>
                <a:ext uri="{FF2B5EF4-FFF2-40B4-BE49-F238E27FC236}">
                  <a16:creationId xmlns:a16="http://schemas.microsoft.com/office/drawing/2014/main" id="{71950116-0050-4CF2-A8C2-568E8B925481}"/>
                </a:ext>
              </a:extLst>
            </p:cNvPr>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6" name="组合 65">
            <a:extLst>
              <a:ext uri="{FF2B5EF4-FFF2-40B4-BE49-F238E27FC236}">
                <a16:creationId xmlns:a16="http://schemas.microsoft.com/office/drawing/2014/main" id="{0D114120-8F70-4887-B86F-0391C5982EFA}"/>
              </a:ext>
            </a:extLst>
          </p:cNvPr>
          <p:cNvGrpSpPr/>
          <p:nvPr/>
        </p:nvGrpSpPr>
        <p:grpSpPr>
          <a:xfrm>
            <a:off x="6318440" y="2203691"/>
            <a:ext cx="495959" cy="495959"/>
            <a:chOff x="7112947" y="2706714"/>
            <a:chExt cx="495959" cy="495959"/>
          </a:xfrm>
        </p:grpSpPr>
        <p:sp>
          <p:nvSpPr>
            <p:cNvPr id="67" name="íṥļîḓê">
              <a:extLst>
                <a:ext uri="{FF2B5EF4-FFF2-40B4-BE49-F238E27FC236}">
                  <a16:creationId xmlns:a16="http://schemas.microsoft.com/office/drawing/2014/main" id="{F6EFE498-5CFE-4759-B437-268929A27E1A}"/>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íṥlíḓê">
              <a:extLst>
                <a:ext uri="{FF2B5EF4-FFF2-40B4-BE49-F238E27FC236}">
                  <a16:creationId xmlns:a16="http://schemas.microsoft.com/office/drawing/2014/main" id="{A78F40A1-B6AB-437F-A6BC-B2E38C094C1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9" name="ïśļiḑé">
              <a:extLst>
                <a:ext uri="{FF2B5EF4-FFF2-40B4-BE49-F238E27FC236}">
                  <a16:creationId xmlns:a16="http://schemas.microsoft.com/office/drawing/2014/main" id="{E157846C-EF00-4145-9CE1-45D187372E7E}"/>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sp>
        <p:nvSpPr>
          <p:cNvPr id="70" name="íṥļîḓê">
            <a:extLst>
              <a:ext uri="{FF2B5EF4-FFF2-40B4-BE49-F238E27FC236}">
                <a16:creationId xmlns:a16="http://schemas.microsoft.com/office/drawing/2014/main" id="{32DD21EB-D208-4FF2-A2AE-829E6126845B}"/>
              </a:ext>
            </a:extLst>
          </p:cNvPr>
          <p:cNvSpPr/>
          <p:nvPr/>
        </p:nvSpPr>
        <p:spPr>
          <a:xfrm>
            <a:off x="6447447" y="3081110"/>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1" name="íṥlíḓê">
            <a:extLst>
              <a:ext uri="{FF2B5EF4-FFF2-40B4-BE49-F238E27FC236}">
                <a16:creationId xmlns:a16="http://schemas.microsoft.com/office/drawing/2014/main" id="{74261EC3-0756-4A4F-8557-62A29DB2BA4A}"/>
              </a:ext>
            </a:extLst>
          </p:cNvPr>
          <p:cNvSpPr/>
          <p:nvPr/>
        </p:nvSpPr>
        <p:spPr>
          <a:xfrm>
            <a:off x="6503820" y="3128761"/>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2" name="ïśļiḑé">
            <a:extLst>
              <a:ext uri="{FF2B5EF4-FFF2-40B4-BE49-F238E27FC236}">
                <a16:creationId xmlns:a16="http://schemas.microsoft.com/office/drawing/2014/main" id="{8249E005-5A1C-4C77-9E3B-EA915A4DBCEB}"/>
              </a:ext>
            </a:extLst>
          </p:cNvPr>
          <p:cNvSpPr/>
          <p:nvPr/>
        </p:nvSpPr>
        <p:spPr>
          <a:xfrm>
            <a:off x="6571107" y="3247251"/>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73" name="组合 72">
            <a:extLst>
              <a:ext uri="{FF2B5EF4-FFF2-40B4-BE49-F238E27FC236}">
                <a16:creationId xmlns:a16="http://schemas.microsoft.com/office/drawing/2014/main" id="{486F8A53-7047-440F-A326-6AC91F256840}"/>
              </a:ext>
            </a:extLst>
          </p:cNvPr>
          <p:cNvGrpSpPr/>
          <p:nvPr/>
        </p:nvGrpSpPr>
        <p:grpSpPr>
          <a:xfrm>
            <a:off x="6401594" y="3896778"/>
            <a:ext cx="495959" cy="495959"/>
            <a:chOff x="6932134" y="4603941"/>
            <a:chExt cx="495959" cy="495959"/>
          </a:xfrm>
        </p:grpSpPr>
        <p:sp>
          <p:nvSpPr>
            <p:cNvPr id="74" name="íṥļîḓê">
              <a:extLst>
                <a:ext uri="{FF2B5EF4-FFF2-40B4-BE49-F238E27FC236}">
                  <a16:creationId xmlns:a16="http://schemas.microsoft.com/office/drawing/2014/main" id="{91495F2E-AD4A-4AAB-81AE-94E9440D9E1E}"/>
                </a:ext>
              </a:extLst>
            </p:cNvPr>
            <p:cNvSpPr/>
            <p:nvPr/>
          </p:nvSpPr>
          <p:spPr>
            <a:xfrm>
              <a:off x="6932134" y="460394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5" name="íṥlíḓê">
              <a:extLst>
                <a:ext uri="{FF2B5EF4-FFF2-40B4-BE49-F238E27FC236}">
                  <a16:creationId xmlns:a16="http://schemas.microsoft.com/office/drawing/2014/main" id="{0C156B51-9153-4BAA-8B7A-A8032A7AA3C0}"/>
                </a:ext>
              </a:extLst>
            </p:cNvPr>
            <p:cNvSpPr/>
            <p:nvPr/>
          </p:nvSpPr>
          <p:spPr>
            <a:xfrm>
              <a:off x="6977987" y="464979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6" name="ïśļiḑé">
              <a:extLst>
                <a:ext uri="{FF2B5EF4-FFF2-40B4-BE49-F238E27FC236}">
                  <a16:creationId xmlns:a16="http://schemas.microsoft.com/office/drawing/2014/main" id="{F5C8966C-BE6F-4B5E-A1B5-BAA50AF5AAC9}"/>
                </a:ext>
              </a:extLst>
            </p:cNvPr>
            <p:cNvSpPr/>
            <p:nvPr/>
          </p:nvSpPr>
          <p:spPr>
            <a:xfrm>
              <a:off x="7055794" y="477008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77" name="组合 76">
            <a:extLst>
              <a:ext uri="{FF2B5EF4-FFF2-40B4-BE49-F238E27FC236}">
                <a16:creationId xmlns:a16="http://schemas.microsoft.com/office/drawing/2014/main" id="{FFEBD890-68AD-4D26-9A52-0D4A1547C135}"/>
              </a:ext>
            </a:extLst>
          </p:cNvPr>
          <p:cNvGrpSpPr/>
          <p:nvPr/>
        </p:nvGrpSpPr>
        <p:grpSpPr>
          <a:xfrm>
            <a:off x="6214330" y="4760092"/>
            <a:ext cx="495959" cy="495959"/>
            <a:chOff x="6529585" y="5555991"/>
            <a:chExt cx="495959" cy="495959"/>
          </a:xfrm>
        </p:grpSpPr>
        <p:sp>
          <p:nvSpPr>
            <p:cNvPr id="78" name="íṥļîḓê">
              <a:extLst>
                <a:ext uri="{FF2B5EF4-FFF2-40B4-BE49-F238E27FC236}">
                  <a16:creationId xmlns:a16="http://schemas.microsoft.com/office/drawing/2014/main" id="{CA80330A-DBA5-4385-BF6E-1920C53C97B2}"/>
                </a:ext>
              </a:extLst>
            </p:cNvPr>
            <p:cNvSpPr/>
            <p:nvPr/>
          </p:nvSpPr>
          <p:spPr>
            <a:xfrm>
              <a:off x="6529585" y="555599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9" name="íṥlíḓê">
              <a:extLst>
                <a:ext uri="{FF2B5EF4-FFF2-40B4-BE49-F238E27FC236}">
                  <a16:creationId xmlns:a16="http://schemas.microsoft.com/office/drawing/2014/main" id="{E4D84327-B416-4AC9-BCE5-3A9064D6E399}"/>
                </a:ext>
              </a:extLst>
            </p:cNvPr>
            <p:cNvSpPr/>
            <p:nvPr/>
          </p:nvSpPr>
          <p:spPr>
            <a:xfrm>
              <a:off x="6575438" y="560184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0" name="ïśļiḑé">
              <a:extLst>
                <a:ext uri="{FF2B5EF4-FFF2-40B4-BE49-F238E27FC236}">
                  <a16:creationId xmlns:a16="http://schemas.microsoft.com/office/drawing/2014/main" id="{673AE0A5-6BEA-4B93-BBCC-E7D3FDFE1FE9}"/>
                </a:ext>
              </a:extLst>
            </p:cNvPr>
            <p:cNvSpPr/>
            <p:nvPr/>
          </p:nvSpPr>
          <p:spPr>
            <a:xfrm>
              <a:off x="6653245" y="572213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81" name="组合 80">
            <a:extLst>
              <a:ext uri="{FF2B5EF4-FFF2-40B4-BE49-F238E27FC236}">
                <a16:creationId xmlns:a16="http://schemas.microsoft.com/office/drawing/2014/main" id="{04ADCA45-DE2F-43DE-B199-A062D65C3B4F}"/>
              </a:ext>
            </a:extLst>
          </p:cNvPr>
          <p:cNvGrpSpPr/>
          <p:nvPr/>
        </p:nvGrpSpPr>
        <p:grpSpPr>
          <a:xfrm>
            <a:off x="5767082" y="609873"/>
            <a:ext cx="495959" cy="495959"/>
            <a:chOff x="6529585" y="809489"/>
            <a:chExt cx="495959" cy="495959"/>
          </a:xfrm>
        </p:grpSpPr>
        <p:sp>
          <p:nvSpPr>
            <p:cNvPr id="82" name="íṥļîḓê">
              <a:extLst>
                <a:ext uri="{FF2B5EF4-FFF2-40B4-BE49-F238E27FC236}">
                  <a16:creationId xmlns:a16="http://schemas.microsoft.com/office/drawing/2014/main"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85" name="直接连接符 84">
            <a:extLst>
              <a:ext uri="{FF2B5EF4-FFF2-40B4-BE49-F238E27FC236}">
                <a16:creationId xmlns:a16="http://schemas.microsoft.com/office/drawing/2014/main" id="{C93674D7-0279-4C99-9752-41ADBBA46CDA}"/>
              </a:ext>
            </a:extLst>
          </p:cNvPr>
          <p:cNvCxnSpPr>
            <a:cxnSpLocks/>
          </p:cNvCxnSpPr>
          <p:nvPr/>
        </p:nvCxnSpPr>
        <p:spPr>
          <a:xfrm>
            <a:off x="6048159" y="115966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388012E-A1F0-403D-97D5-EC915AA4165F}"/>
              </a:ext>
            </a:extLst>
          </p:cNvPr>
          <p:cNvCxnSpPr>
            <a:cxnSpLocks/>
          </p:cNvCxnSpPr>
          <p:nvPr/>
        </p:nvCxnSpPr>
        <p:spPr>
          <a:xfrm>
            <a:off x="6535774" y="1903615"/>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A8581EA-4329-4F98-AE2B-8D273877870F}"/>
              </a:ext>
            </a:extLst>
          </p:cNvPr>
          <p:cNvCxnSpPr>
            <a:cxnSpLocks/>
          </p:cNvCxnSpPr>
          <p:nvPr/>
        </p:nvCxnSpPr>
        <p:spPr>
          <a:xfrm>
            <a:off x="6786220" y="2688125"/>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DF40EF1-8682-4D85-BC46-F75C7421A2D4}"/>
              </a:ext>
            </a:extLst>
          </p:cNvPr>
          <p:cNvCxnSpPr>
            <a:cxnSpLocks/>
          </p:cNvCxnSpPr>
          <p:nvPr/>
        </p:nvCxnSpPr>
        <p:spPr>
          <a:xfrm flipV="1">
            <a:off x="6940027" y="5320035"/>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09031938-941C-40FE-87F7-33AE6BEABDED}"/>
              </a:ext>
            </a:extLst>
          </p:cNvPr>
          <p:cNvCxnSpPr>
            <a:cxnSpLocks/>
          </p:cNvCxnSpPr>
          <p:nvPr/>
        </p:nvCxnSpPr>
        <p:spPr>
          <a:xfrm flipV="1">
            <a:off x="6990473" y="4388730"/>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069E8F6-4409-4B8C-8F8C-B9E6E84BA77B}"/>
              </a:ext>
            </a:extLst>
          </p:cNvPr>
          <p:cNvCxnSpPr>
            <a:cxnSpLocks/>
          </p:cNvCxnSpPr>
          <p:nvPr/>
        </p:nvCxnSpPr>
        <p:spPr>
          <a:xfrm flipV="1">
            <a:off x="6875867" y="3562960"/>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96FFB86-04FA-457C-A1D0-17FCB8673C9E}"/>
              </a:ext>
            </a:extLst>
          </p:cNvPr>
          <p:cNvGrpSpPr/>
          <p:nvPr/>
        </p:nvGrpSpPr>
        <p:grpSpPr>
          <a:xfrm>
            <a:off x="6337937" y="513100"/>
            <a:ext cx="817163" cy="732782"/>
            <a:chOff x="7575067" y="723491"/>
            <a:chExt cx="817163" cy="732782"/>
          </a:xfrm>
        </p:grpSpPr>
        <p:sp>
          <p:nvSpPr>
            <p:cNvPr id="92" name="文本框 91">
              <a:extLst>
                <a:ext uri="{FF2B5EF4-FFF2-40B4-BE49-F238E27FC236}">
                  <a16:creationId xmlns:a16="http://schemas.microsoft.com/office/drawing/2014/main"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4" name="组合 93">
            <a:extLst>
              <a:ext uri="{FF2B5EF4-FFF2-40B4-BE49-F238E27FC236}">
                <a16:creationId xmlns:a16="http://schemas.microsoft.com/office/drawing/2014/main" id="{FB0B253D-26D6-49FB-BE1B-91B4170C5859}"/>
              </a:ext>
            </a:extLst>
          </p:cNvPr>
          <p:cNvGrpSpPr/>
          <p:nvPr/>
        </p:nvGrpSpPr>
        <p:grpSpPr>
          <a:xfrm>
            <a:off x="6630202" y="1287170"/>
            <a:ext cx="817163" cy="732782"/>
            <a:chOff x="7857580" y="1668314"/>
            <a:chExt cx="817163" cy="732782"/>
          </a:xfrm>
        </p:grpSpPr>
        <p:sp>
          <p:nvSpPr>
            <p:cNvPr id="95" name="文本框 94">
              <a:extLst>
                <a:ext uri="{FF2B5EF4-FFF2-40B4-BE49-F238E27FC236}">
                  <a16:creationId xmlns:a16="http://schemas.microsoft.com/office/drawing/2014/main"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7" name="组合 96">
            <a:extLst>
              <a:ext uri="{FF2B5EF4-FFF2-40B4-BE49-F238E27FC236}">
                <a16:creationId xmlns:a16="http://schemas.microsoft.com/office/drawing/2014/main" id="{8484C454-B0BF-48F2-BA39-E6201123CFF2}"/>
              </a:ext>
            </a:extLst>
          </p:cNvPr>
          <p:cNvGrpSpPr/>
          <p:nvPr/>
        </p:nvGrpSpPr>
        <p:grpSpPr>
          <a:xfrm>
            <a:off x="6929497" y="2072220"/>
            <a:ext cx="817163" cy="732782"/>
            <a:chOff x="8043992" y="2617467"/>
            <a:chExt cx="817163" cy="732782"/>
          </a:xfrm>
        </p:grpSpPr>
        <p:sp>
          <p:nvSpPr>
            <p:cNvPr id="98" name="文本框 97">
              <a:extLst>
                <a:ext uri="{FF2B5EF4-FFF2-40B4-BE49-F238E27FC236}">
                  <a16:creationId xmlns:a16="http://schemas.microsoft.com/office/drawing/2014/main" id="{F4E6D3BF-B08B-4984-928F-5C2C0D33E76C}"/>
                </a:ext>
              </a:extLst>
            </p:cNvPr>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9" name="文本框 98">
              <a:extLst>
                <a:ext uri="{FF2B5EF4-FFF2-40B4-BE49-F238E27FC236}">
                  <a16:creationId xmlns:a16="http://schemas.microsoft.com/office/drawing/2014/main" id="{BEA9C7F9-78F6-4599-9D99-42CF0CBC626E}"/>
                </a:ext>
              </a:extLst>
            </p:cNvPr>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0" name="组合 99">
            <a:extLst>
              <a:ext uri="{FF2B5EF4-FFF2-40B4-BE49-F238E27FC236}">
                <a16:creationId xmlns:a16="http://schemas.microsoft.com/office/drawing/2014/main" id="{5EF72BCB-9C09-48D8-B735-11537DB31844}"/>
              </a:ext>
            </a:extLst>
          </p:cNvPr>
          <p:cNvGrpSpPr/>
          <p:nvPr/>
        </p:nvGrpSpPr>
        <p:grpSpPr>
          <a:xfrm>
            <a:off x="7082715" y="2935670"/>
            <a:ext cx="817163" cy="732782"/>
            <a:chOff x="8043992" y="3562419"/>
            <a:chExt cx="817163" cy="732782"/>
          </a:xfrm>
        </p:grpSpPr>
        <p:sp>
          <p:nvSpPr>
            <p:cNvPr id="101" name="文本框 100">
              <a:extLst>
                <a:ext uri="{FF2B5EF4-FFF2-40B4-BE49-F238E27FC236}">
                  <a16:creationId xmlns:a16="http://schemas.microsoft.com/office/drawing/2014/main" id="{E6392231-4727-4271-BCC8-374E81E027CB}"/>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2" name="文本框 101">
              <a:extLst>
                <a:ext uri="{FF2B5EF4-FFF2-40B4-BE49-F238E27FC236}">
                  <a16:creationId xmlns:a16="http://schemas.microsoft.com/office/drawing/2014/main" id="{7F0F6B2E-C6F1-4657-B42B-3955710EDD6D}"/>
                </a:ext>
              </a:extLst>
            </p:cNvPr>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04</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3" name="组合 102">
            <a:extLst>
              <a:ext uri="{FF2B5EF4-FFF2-40B4-BE49-F238E27FC236}">
                <a16:creationId xmlns:a16="http://schemas.microsoft.com/office/drawing/2014/main" id="{EBDE7E0D-5DFF-4822-98B5-4185F75B97C5}"/>
              </a:ext>
            </a:extLst>
          </p:cNvPr>
          <p:cNvGrpSpPr/>
          <p:nvPr/>
        </p:nvGrpSpPr>
        <p:grpSpPr>
          <a:xfrm>
            <a:off x="7084901" y="3767700"/>
            <a:ext cx="817163" cy="732782"/>
            <a:chOff x="7857580" y="4507318"/>
            <a:chExt cx="817163" cy="732782"/>
          </a:xfrm>
        </p:grpSpPr>
        <p:sp>
          <p:nvSpPr>
            <p:cNvPr id="104" name="文本框 103">
              <a:extLst>
                <a:ext uri="{FF2B5EF4-FFF2-40B4-BE49-F238E27FC236}">
                  <a16:creationId xmlns:a16="http://schemas.microsoft.com/office/drawing/2014/main" id="{5C94896A-48FE-4CF7-8FB7-939262906258}"/>
                </a:ext>
              </a:extLst>
            </p:cNvPr>
            <p:cNvSpPr txBox="1"/>
            <p:nvPr/>
          </p:nvSpPr>
          <p:spPr>
            <a:xfrm>
              <a:off x="7857580" y="4532214"/>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05</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5" name="文本框 104">
              <a:extLst>
                <a:ext uri="{FF2B5EF4-FFF2-40B4-BE49-F238E27FC236}">
                  <a16:creationId xmlns:a16="http://schemas.microsoft.com/office/drawing/2014/main" id="{ABC2E59C-BD7D-4D50-B3BA-ED3A8B465992}"/>
                </a:ext>
              </a:extLst>
            </p:cNvPr>
            <p:cNvSpPr txBox="1"/>
            <p:nvPr/>
          </p:nvSpPr>
          <p:spPr>
            <a:xfrm>
              <a:off x="7874519" y="4507318"/>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05</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6" name="组合 105">
            <a:extLst>
              <a:ext uri="{FF2B5EF4-FFF2-40B4-BE49-F238E27FC236}">
                <a16:creationId xmlns:a16="http://schemas.microsoft.com/office/drawing/2014/main" id="{8BB131B1-89FD-419C-A283-B54E11130924}"/>
              </a:ext>
            </a:extLst>
          </p:cNvPr>
          <p:cNvGrpSpPr/>
          <p:nvPr/>
        </p:nvGrpSpPr>
        <p:grpSpPr>
          <a:xfrm>
            <a:off x="6923810" y="4663160"/>
            <a:ext cx="817163" cy="732782"/>
            <a:chOff x="7575067" y="5453681"/>
            <a:chExt cx="817163" cy="732782"/>
          </a:xfrm>
        </p:grpSpPr>
        <p:sp>
          <p:nvSpPr>
            <p:cNvPr id="107" name="文本框 106">
              <a:extLst>
                <a:ext uri="{FF2B5EF4-FFF2-40B4-BE49-F238E27FC236}">
                  <a16:creationId xmlns:a16="http://schemas.microsoft.com/office/drawing/2014/main" id="{DFD09DCA-4A6D-4717-AB3F-A4E4613F8ADF}"/>
                </a:ext>
              </a:extLst>
            </p:cNvPr>
            <p:cNvSpPr txBox="1"/>
            <p:nvPr/>
          </p:nvSpPr>
          <p:spPr>
            <a:xfrm>
              <a:off x="7575067" y="547857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06</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8" name="文本框 107">
              <a:extLst>
                <a:ext uri="{FF2B5EF4-FFF2-40B4-BE49-F238E27FC236}">
                  <a16:creationId xmlns:a16="http://schemas.microsoft.com/office/drawing/2014/main" id="{462A8A23-6662-4E4F-A685-481CB831020C}"/>
                </a:ext>
              </a:extLst>
            </p:cNvPr>
            <p:cNvSpPr txBox="1"/>
            <p:nvPr/>
          </p:nvSpPr>
          <p:spPr>
            <a:xfrm>
              <a:off x="7592006" y="545368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06</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cxnSp>
        <p:nvCxnSpPr>
          <p:cNvPr id="159" name="直接连接符 158">
            <a:extLst>
              <a:ext uri="{FF2B5EF4-FFF2-40B4-BE49-F238E27FC236}">
                <a16:creationId xmlns:a16="http://schemas.microsoft.com/office/drawing/2014/main" id="{86B84EA7-327D-449D-B40E-6D6827718C32}"/>
              </a:ext>
            </a:extLst>
          </p:cNvPr>
          <p:cNvCxnSpPr>
            <a:cxnSpLocks/>
          </p:cNvCxnSpPr>
          <p:nvPr/>
        </p:nvCxnSpPr>
        <p:spPr>
          <a:xfrm flipV="1">
            <a:off x="6274906" y="7177730"/>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文本框 108">
            <a:extLst>
              <a:ext uri="{FF2B5EF4-FFF2-40B4-BE49-F238E27FC236}">
                <a16:creationId xmlns:a16="http://schemas.microsoft.com/office/drawing/2014/main" id="{100F52F9-ED32-4ED3-8AA9-B32D10FFF0D5}"/>
              </a:ext>
            </a:extLst>
          </p:cNvPr>
          <p:cNvSpPr txBox="1"/>
          <p:nvPr/>
        </p:nvSpPr>
        <p:spPr>
          <a:xfrm>
            <a:off x="7359016" y="5576596"/>
            <a:ext cx="291488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Conclusion</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grpSp>
        <p:nvGrpSpPr>
          <p:cNvPr id="110" name="组合 109">
            <a:extLst>
              <a:ext uri="{FF2B5EF4-FFF2-40B4-BE49-F238E27FC236}">
                <a16:creationId xmlns:a16="http://schemas.microsoft.com/office/drawing/2014/main" id="{26A40C14-3A5E-4F42-A44E-D11FD37E7D22}"/>
              </a:ext>
            </a:extLst>
          </p:cNvPr>
          <p:cNvGrpSpPr/>
          <p:nvPr/>
        </p:nvGrpSpPr>
        <p:grpSpPr>
          <a:xfrm>
            <a:off x="5890743" y="5491180"/>
            <a:ext cx="495959" cy="495959"/>
            <a:chOff x="6529585" y="5555991"/>
            <a:chExt cx="495959" cy="495959"/>
          </a:xfrm>
        </p:grpSpPr>
        <p:sp>
          <p:nvSpPr>
            <p:cNvPr id="111" name="íṥļîḓê">
              <a:extLst>
                <a:ext uri="{FF2B5EF4-FFF2-40B4-BE49-F238E27FC236}">
                  <a16:creationId xmlns:a16="http://schemas.microsoft.com/office/drawing/2014/main" id="{D9D2A4A0-D65C-4D71-AD28-B63A1648716F}"/>
                </a:ext>
              </a:extLst>
            </p:cNvPr>
            <p:cNvSpPr/>
            <p:nvPr/>
          </p:nvSpPr>
          <p:spPr>
            <a:xfrm>
              <a:off x="6529585" y="555599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112" name="íṥlíḓê">
              <a:extLst>
                <a:ext uri="{FF2B5EF4-FFF2-40B4-BE49-F238E27FC236}">
                  <a16:creationId xmlns:a16="http://schemas.microsoft.com/office/drawing/2014/main" id="{09F12998-8BD8-475E-A922-ABE0E033EEA2}"/>
                </a:ext>
              </a:extLst>
            </p:cNvPr>
            <p:cNvSpPr/>
            <p:nvPr/>
          </p:nvSpPr>
          <p:spPr>
            <a:xfrm>
              <a:off x="6575438" y="560184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113" name="ïśļiḑé">
              <a:extLst>
                <a:ext uri="{FF2B5EF4-FFF2-40B4-BE49-F238E27FC236}">
                  <a16:creationId xmlns:a16="http://schemas.microsoft.com/office/drawing/2014/main" id="{26365512-6D46-43DB-A78A-5C461F8ED1DC}"/>
                </a:ext>
              </a:extLst>
            </p:cNvPr>
            <p:cNvSpPr/>
            <p:nvPr/>
          </p:nvSpPr>
          <p:spPr>
            <a:xfrm>
              <a:off x="6653245" y="572213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114" name="直接连接符 113">
            <a:extLst>
              <a:ext uri="{FF2B5EF4-FFF2-40B4-BE49-F238E27FC236}">
                <a16:creationId xmlns:a16="http://schemas.microsoft.com/office/drawing/2014/main" id="{790F68EB-376F-4B5A-922A-F510185DB7C5}"/>
              </a:ext>
            </a:extLst>
          </p:cNvPr>
          <p:cNvCxnSpPr>
            <a:cxnSpLocks/>
          </p:cNvCxnSpPr>
          <p:nvPr/>
        </p:nvCxnSpPr>
        <p:spPr>
          <a:xfrm flipV="1">
            <a:off x="6603403" y="6082647"/>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5" name="组合 114">
            <a:extLst>
              <a:ext uri="{FF2B5EF4-FFF2-40B4-BE49-F238E27FC236}">
                <a16:creationId xmlns:a16="http://schemas.microsoft.com/office/drawing/2014/main" id="{BBA1590A-6BC0-4A00-A81D-E1384AAB3C54}"/>
              </a:ext>
            </a:extLst>
          </p:cNvPr>
          <p:cNvGrpSpPr/>
          <p:nvPr/>
        </p:nvGrpSpPr>
        <p:grpSpPr>
          <a:xfrm>
            <a:off x="6647141" y="5472590"/>
            <a:ext cx="800224" cy="719559"/>
            <a:chOff x="7562238" y="5466904"/>
            <a:chExt cx="800224" cy="719559"/>
          </a:xfrm>
        </p:grpSpPr>
        <p:sp>
          <p:nvSpPr>
            <p:cNvPr id="116" name="文本框 115">
              <a:extLst>
                <a:ext uri="{FF2B5EF4-FFF2-40B4-BE49-F238E27FC236}">
                  <a16:creationId xmlns:a16="http://schemas.microsoft.com/office/drawing/2014/main" id="{02595BAA-30DA-46C4-8929-64F0236288AB}"/>
                </a:ext>
              </a:extLst>
            </p:cNvPr>
            <p:cNvSpPr txBox="1"/>
            <p:nvPr/>
          </p:nvSpPr>
          <p:spPr>
            <a:xfrm>
              <a:off x="7575067" y="547857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07</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17" name="文本框 116">
              <a:extLst>
                <a:ext uri="{FF2B5EF4-FFF2-40B4-BE49-F238E27FC236}">
                  <a16:creationId xmlns:a16="http://schemas.microsoft.com/office/drawing/2014/main" id="{872E5C50-5AB9-44D5-BA31-E3702B75D547}"/>
                </a:ext>
              </a:extLst>
            </p:cNvPr>
            <p:cNvSpPr txBox="1"/>
            <p:nvPr/>
          </p:nvSpPr>
          <p:spPr>
            <a:xfrm>
              <a:off x="7562238" y="546690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07</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Tree>
    <p:extLst>
      <p:ext uri="{BB962C8B-B14F-4D97-AF65-F5344CB8AC3E}">
        <p14:creationId xmlns:p14="http://schemas.microsoft.com/office/powerpoint/2010/main" val="2792938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DISCUSSION</a:t>
            </a:r>
            <a:endParaRPr lang="en-US" altLang="zh-CN" sz="1400" spc="4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20</a:t>
            </a:fld>
            <a:endParaRPr lang="zh-CN" altLang="en-US" dirty="0"/>
          </a:p>
        </p:txBody>
      </p:sp>
      <p:sp>
        <p:nvSpPr>
          <p:cNvPr id="2" name="矩形 1">
            <a:extLst>
              <a:ext uri="{FF2B5EF4-FFF2-40B4-BE49-F238E27FC236}">
                <a16:creationId xmlns:a16="http://schemas.microsoft.com/office/drawing/2014/main" id="{7A0D26AB-25F2-4381-B0F0-10A288838891}"/>
              </a:ext>
            </a:extLst>
          </p:cNvPr>
          <p:cNvSpPr/>
          <p:nvPr/>
        </p:nvSpPr>
        <p:spPr>
          <a:xfrm>
            <a:off x="530256" y="873477"/>
            <a:ext cx="11499260" cy="738664"/>
          </a:xfrm>
          <a:prstGeom prst="rect">
            <a:avLst/>
          </a:prstGeom>
        </p:spPr>
        <p:txBody>
          <a:bodyPr wrap="square">
            <a:spAutoFit/>
          </a:bodyPr>
          <a:lstStyle/>
          <a:p>
            <a:r>
              <a:rPr lang="en-US" altLang="zh-CN" sz="2400" b="1" dirty="0">
                <a:solidFill>
                  <a:schemeClr val="accent1"/>
                </a:solidFill>
                <a:cs typeface="+mn-ea"/>
              </a:rPr>
              <a:t>OPR vs </a:t>
            </a:r>
            <a:r>
              <a:rPr lang="en-US" altLang="zh-CN" sz="2400" b="1" dirty="0" err="1">
                <a:solidFill>
                  <a:schemeClr val="accent1"/>
                </a:solidFill>
                <a:cs typeface="+mn-ea"/>
              </a:rPr>
              <a:t>LoRaWAN</a:t>
            </a:r>
            <a:r>
              <a:rPr lang="en-US" altLang="zh-CN" sz="2400" b="1">
                <a:solidFill>
                  <a:schemeClr val="accent1"/>
                </a:solidFill>
                <a:cs typeface="+mn-ea"/>
              </a:rPr>
              <a:t> Forward </a:t>
            </a:r>
            <a:r>
              <a:rPr lang="en-US" altLang="zh-CN" sz="2400" b="1" dirty="0">
                <a:solidFill>
                  <a:schemeClr val="accent1"/>
                </a:solidFill>
                <a:cs typeface="+mn-ea"/>
              </a:rPr>
              <a:t>error correction</a:t>
            </a:r>
          </a:p>
          <a:p>
            <a:endParaRPr lang="en-US" altLang="zh-CN" b="1" dirty="0">
              <a:solidFill>
                <a:schemeClr val="accent1"/>
              </a:solidFill>
              <a:cs typeface="+mn-ea"/>
            </a:endParaRPr>
          </a:p>
        </p:txBody>
      </p:sp>
      <p:sp>
        <p:nvSpPr>
          <p:cNvPr id="3" name="矩形 2">
            <a:extLst>
              <a:ext uri="{FF2B5EF4-FFF2-40B4-BE49-F238E27FC236}">
                <a16:creationId xmlns:a16="http://schemas.microsoft.com/office/drawing/2014/main" id="{22B6D87D-172C-4A47-AF2E-C2B5FAD7DEB2}"/>
              </a:ext>
            </a:extLst>
          </p:cNvPr>
          <p:cNvSpPr/>
          <p:nvPr/>
        </p:nvSpPr>
        <p:spPr>
          <a:xfrm>
            <a:off x="5913899" y="3244334"/>
            <a:ext cx="184731" cy="369332"/>
          </a:xfrm>
          <a:prstGeom prst="rect">
            <a:avLst/>
          </a:prstGeom>
        </p:spPr>
        <p:txBody>
          <a:bodyPr wrap="none">
            <a:spAutoFit/>
          </a:bodyPr>
          <a:lstStyle/>
          <a:p>
            <a:endParaRPr lang="zh-CN" altLang="en-US" dirty="0"/>
          </a:p>
        </p:txBody>
      </p:sp>
      <p:pic>
        <p:nvPicPr>
          <p:cNvPr id="5" name="图片 4">
            <a:extLst>
              <a:ext uri="{FF2B5EF4-FFF2-40B4-BE49-F238E27FC236}">
                <a16:creationId xmlns:a16="http://schemas.microsoft.com/office/drawing/2014/main" id="{A4C104B1-C163-4129-88A8-F896224857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7958" y="2529379"/>
            <a:ext cx="4494286" cy="2168571"/>
          </a:xfrm>
          <a:prstGeom prst="rect">
            <a:avLst/>
          </a:prstGeom>
        </p:spPr>
      </p:pic>
      <p:pic>
        <p:nvPicPr>
          <p:cNvPr id="6" name="图片 5">
            <a:extLst>
              <a:ext uri="{FF2B5EF4-FFF2-40B4-BE49-F238E27FC236}">
                <a16:creationId xmlns:a16="http://schemas.microsoft.com/office/drawing/2014/main" id="{A3B2C07D-93BB-41E0-B98A-66FCFAB37B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1933665"/>
            <a:ext cx="5348571" cy="3360000"/>
          </a:xfrm>
          <a:prstGeom prst="rect">
            <a:avLst/>
          </a:prstGeom>
        </p:spPr>
      </p:pic>
    </p:spTree>
    <p:extLst>
      <p:ext uri="{BB962C8B-B14F-4D97-AF65-F5344CB8AC3E}">
        <p14:creationId xmlns:p14="http://schemas.microsoft.com/office/powerpoint/2010/main" val="2694859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spc="0" dirty="0">
                <a:solidFill>
                  <a:srgbClr val="445437"/>
                </a:solidFill>
                <a:cs typeface="+mn-ea"/>
              </a:rPr>
              <a:t>结论</a:t>
            </a: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fontAlgn="base"/>
            <a:r>
              <a:rPr lang="en-US" altLang="zh-CN" dirty="0"/>
              <a:t>CONCLUSION</a:t>
            </a:r>
            <a:endParaRPr lang="zh-CN" altLang="zh-CN" b="1" dirty="0"/>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3918" y="1347763"/>
            <a:ext cx="2959385" cy="3189357"/>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186061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CONCLUSION</a:t>
            </a:r>
            <a:endParaRPr lang="zh-CN" altLang="zh-CN" b="1"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sp>
        <p:nvSpPr>
          <p:cNvPr id="8" name="矩形 7">
            <a:extLst>
              <a:ext uri="{FF2B5EF4-FFF2-40B4-BE49-F238E27FC236}">
                <a16:creationId xmlns:a16="http://schemas.microsoft.com/office/drawing/2014/main" id="{9665E033-CB64-4235-A998-265D2A18EB4C}"/>
              </a:ext>
            </a:extLst>
          </p:cNvPr>
          <p:cNvSpPr/>
          <p:nvPr/>
        </p:nvSpPr>
        <p:spPr>
          <a:xfrm>
            <a:off x="476381" y="1149943"/>
            <a:ext cx="9011943" cy="4062651"/>
          </a:xfrm>
          <a:prstGeom prst="rect">
            <a:avLst/>
          </a:prstGeom>
        </p:spPr>
        <p:txBody>
          <a:bodyPr wrap="square">
            <a:spAutoFit/>
          </a:bodyPr>
          <a:lstStyle/>
          <a:p>
            <a:pPr lvl="0"/>
            <a:r>
              <a:rPr lang="en-US" altLang="zh-CN" sz="2400" b="1" dirty="0">
                <a:solidFill>
                  <a:schemeClr val="accent1"/>
                </a:solidFill>
                <a:cs typeface="+mn-ea"/>
              </a:rPr>
              <a:t>Key Insights</a:t>
            </a:r>
          </a:p>
          <a:p>
            <a:pPr lvl="0"/>
            <a:endParaRPr lang="en-US" altLang="zh-CN" dirty="0"/>
          </a:p>
          <a:p>
            <a:r>
              <a:rPr kumimoji="0" lang="en-US" altLang="zh-CN" sz="1800" b="1" i="0" u="none" strike="noStrike" kern="1200" cap="none" spc="0" normalizeH="0" baseline="0" noProof="0" dirty="0">
                <a:ln>
                  <a:noFill/>
                </a:ln>
                <a:solidFill>
                  <a:srgbClr val="445437"/>
                </a:solidFill>
                <a:effectLst/>
                <a:uLnTx/>
                <a:uFillTx/>
                <a:latin typeface="Arial"/>
                <a:ea typeface="Microsoft YaHei"/>
                <a:cs typeface="+mn-ea"/>
              </a:rPr>
              <a:t>Applicability</a:t>
            </a:r>
          </a:p>
          <a:p>
            <a:r>
              <a:rPr lang="en-US" altLang="zh-CN" dirty="0"/>
              <a:t>①All existing CTOS deployments</a:t>
            </a:r>
          </a:p>
          <a:p>
            <a:r>
              <a:rPr lang="en-US" altLang="zh-CN" sz="1800" b="0" dirty="0">
                <a:solidFill>
                  <a:prstClr val="black"/>
                </a:solidFill>
                <a:latin typeface="Arial"/>
              </a:rPr>
              <a:t>②Different from existing collision-related </a:t>
            </a:r>
            <a:r>
              <a:rPr lang="en-US" altLang="zh-CN" sz="1800" i="1" dirty="0">
                <a:solidFill>
                  <a:prstClr val="black"/>
                </a:solidFill>
                <a:latin typeface="Arial"/>
              </a:rPr>
              <a:t>PHY / MAC </a:t>
            </a:r>
            <a:r>
              <a:rPr lang="en-US" altLang="zh-CN" sz="1800" b="0" dirty="0">
                <a:solidFill>
                  <a:prstClr val="black"/>
                </a:solidFill>
                <a:latin typeface="Arial"/>
              </a:rPr>
              <a:t>layer works</a:t>
            </a:r>
          </a:p>
          <a:p>
            <a:r>
              <a:rPr lang="en-US" altLang="zh-CN" sz="1800" b="0" dirty="0">
                <a:solidFill>
                  <a:prstClr val="black"/>
                </a:solidFill>
                <a:latin typeface="Arial"/>
              </a:rPr>
              <a:t>③Less redundancy than </a:t>
            </a:r>
            <a:r>
              <a:rPr lang="en-US" altLang="zh-CN" sz="1800" b="0" i="1" dirty="0">
                <a:solidFill>
                  <a:prstClr val="black"/>
                </a:solidFill>
                <a:latin typeface="Arial"/>
              </a:rPr>
              <a:t>APP</a:t>
            </a:r>
            <a:r>
              <a:rPr lang="en-US" altLang="zh-CN" sz="1800" b="0" dirty="0">
                <a:solidFill>
                  <a:prstClr val="black"/>
                </a:solidFill>
                <a:latin typeface="Arial"/>
              </a:rPr>
              <a:t> layer works</a:t>
            </a:r>
          </a:p>
          <a:p>
            <a:endParaRPr lang="en-US" altLang="zh-CN" dirty="0">
              <a:solidFill>
                <a:prstClr val="black"/>
              </a:solidFill>
              <a:latin typeface="Arial"/>
            </a:endParaRPr>
          </a:p>
          <a:p>
            <a:pPr lvl="0"/>
            <a:r>
              <a:rPr kumimoji="0" lang="en-US" altLang="zh-CN" sz="1800" b="1" i="0" u="none" strike="noStrike" kern="1200" cap="none" spc="0" normalizeH="0" baseline="0" noProof="0" dirty="0">
                <a:ln>
                  <a:noFill/>
                </a:ln>
                <a:solidFill>
                  <a:srgbClr val="445437"/>
                </a:solidFill>
                <a:effectLst/>
                <a:uLnTx/>
                <a:uFillTx/>
                <a:latin typeface="Arial"/>
                <a:ea typeface="Microsoft YaHei"/>
                <a:cs typeface="+mn-ea"/>
              </a:rPr>
              <a:t>Multiple Gateways</a:t>
            </a:r>
          </a:p>
          <a:p>
            <a:pPr lvl="0"/>
            <a:r>
              <a:rPr kumimoji="0" lang="en-US" altLang="zh-CN" sz="1800" b="0" i="0" u="none" strike="noStrike" kern="1200" cap="none" spc="0" normalizeH="0" baseline="0" noProof="0" dirty="0">
                <a:ln>
                  <a:noFill/>
                </a:ln>
                <a:solidFill>
                  <a:prstClr val="black"/>
                </a:solidFill>
                <a:effectLst/>
                <a:uLnTx/>
                <a:uFillTx/>
                <a:latin typeface="Arial"/>
                <a:ea typeface="Microsoft YaHei"/>
                <a:cs typeface="+mn-cs"/>
              </a:rPr>
              <a:t>Spatial diversity to get coding gain</a:t>
            </a:r>
            <a:endParaRPr lang="en-US" altLang="zh-CN" sz="2400" b="1" dirty="0">
              <a:solidFill>
                <a:schemeClr val="accent1"/>
              </a:solidFill>
              <a:cs typeface="+mn-ea"/>
            </a:endParaRPr>
          </a:p>
          <a:p>
            <a:pPr lvl="0"/>
            <a:endParaRPr lang="en-US" altLang="zh-CN" dirty="0"/>
          </a:p>
          <a:p>
            <a:r>
              <a:rPr lang="en-US" altLang="zh-CN" b="1" dirty="0">
                <a:solidFill>
                  <a:srgbClr val="445437"/>
                </a:solidFill>
                <a:latin typeface="Arial"/>
                <a:ea typeface="Microsoft YaHei"/>
                <a:cs typeface="+mn-ea"/>
              </a:rPr>
              <a:t>Brute force packet recovery</a:t>
            </a:r>
          </a:p>
          <a:p>
            <a:r>
              <a:rPr lang="en-US" altLang="zh-CN" dirty="0"/>
              <a:t>Try all permutations to pass CRC check</a:t>
            </a:r>
            <a:endParaRPr lang="en-US" altLang="zh-CN" sz="1800" b="0" dirty="0">
              <a:solidFill>
                <a:prstClr val="black"/>
              </a:solidFill>
              <a:latin typeface="Arial"/>
            </a:endParaRPr>
          </a:p>
          <a:p>
            <a:endParaRPr lang="en-US" altLang="zh-CN" dirty="0"/>
          </a:p>
          <a:p>
            <a:pPr lvl="0"/>
            <a:endParaRPr lang="en-US" altLang="zh-CN" dirty="0"/>
          </a:p>
        </p:txBody>
      </p:sp>
    </p:spTree>
    <p:extLst>
      <p:ext uri="{BB962C8B-B14F-4D97-AF65-F5344CB8AC3E}">
        <p14:creationId xmlns:p14="http://schemas.microsoft.com/office/powerpoint/2010/main" val="243896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47AB9DD-253F-4422-BE0F-A843D8326429}"/>
              </a:ext>
            </a:extLst>
          </p:cNvPr>
          <p:cNvSpPr>
            <a:spLocks noGrp="1"/>
          </p:cNvSpPr>
          <p:nvPr>
            <p:ph type="body" sz="quarter" idx="12"/>
          </p:nvPr>
        </p:nvSpPr>
        <p:spPr/>
        <p:txBody>
          <a:bodyPr/>
          <a:lstStyle/>
          <a:p>
            <a:r>
              <a:rPr lang="zh-CN" altLang="en-US" dirty="0"/>
              <a:t>感谢聆听</a:t>
            </a:r>
          </a:p>
        </p:txBody>
      </p:sp>
      <p:sp>
        <p:nvSpPr>
          <p:cNvPr id="4" name="日期占位符 3">
            <a:extLst>
              <a:ext uri="{FF2B5EF4-FFF2-40B4-BE49-F238E27FC236}">
                <a16:creationId xmlns:a16="http://schemas.microsoft.com/office/drawing/2014/main" id="{5FDEA44C-8EBA-48F9-AA90-EBC5B220D6FF}"/>
              </a:ext>
            </a:extLst>
          </p:cNvPr>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文本占位符 4">
            <a:extLst>
              <a:ext uri="{FF2B5EF4-FFF2-40B4-BE49-F238E27FC236}">
                <a16:creationId xmlns:a16="http://schemas.microsoft.com/office/drawing/2014/main" id="{7D5FA163-6CE9-4D33-8CBC-69C3D0A98232}"/>
              </a:ext>
            </a:extLst>
          </p:cNvPr>
          <p:cNvSpPr>
            <a:spLocks noGrp="1"/>
          </p:cNvSpPr>
          <p:nvPr>
            <p:ph type="body" sz="quarter" idx="17"/>
          </p:nvPr>
        </p:nvSpPr>
        <p:spPr/>
        <p:txBody>
          <a:bodyPr/>
          <a:lstStyle/>
          <a:p>
            <a:r>
              <a:rPr lang="en-US" altLang="zh-CN" spc="450" dirty="0"/>
              <a:t>Thanks For Listening</a:t>
            </a:r>
          </a:p>
        </p:txBody>
      </p:sp>
      <p:sp>
        <p:nvSpPr>
          <p:cNvPr id="6" name="矩形 5">
            <a:extLst>
              <a:ext uri="{FF2B5EF4-FFF2-40B4-BE49-F238E27FC236}">
                <a16:creationId xmlns:a16="http://schemas.microsoft.com/office/drawing/2014/main" id="{3D7C0CDE-6CC9-45A4-8B54-AB80B2EA7DEA}"/>
              </a:ext>
            </a:extLst>
          </p:cNvPr>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2"/>
                </a:solidFill>
                <a:latin typeface="Arial"/>
                <a:cs typeface="+mn-ea"/>
              </a:rPr>
              <a:t>汇报</a:t>
            </a:r>
            <a:r>
              <a:rPr kumimoji="0" lang="zh-CN" altLang="en-US" sz="2000" i="0" u="none" strike="noStrike" kern="1200" cap="none" spc="0" normalizeH="0" baseline="0" noProof="0" dirty="0">
                <a:ln>
                  <a:noFill/>
                </a:ln>
                <a:solidFill>
                  <a:schemeClr val="accent2"/>
                </a:solidFill>
                <a:effectLst/>
                <a:uLnTx/>
                <a:uFillTx/>
                <a:latin typeface="Arial"/>
                <a:cs typeface="+mn-ea"/>
              </a:rPr>
              <a:t>人：</a:t>
            </a:r>
            <a:r>
              <a:rPr lang="zh-CN" altLang="en-US" sz="2000" dirty="0">
                <a:solidFill>
                  <a:schemeClr val="accent2"/>
                </a:solidFill>
                <a:latin typeface="Arial"/>
                <a:cs typeface="+mn-ea"/>
              </a:rPr>
              <a:t>王昊</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8" name="矩形 7">
            <a:extLst>
              <a:ext uri="{FF2B5EF4-FFF2-40B4-BE49-F238E27FC236}">
                <a16:creationId xmlns:a16="http://schemas.microsoft.com/office/drawing/2014/main" id="{6925628B-DF04-4595-89D0-89AC432C36DF}"/>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1"/>
                </a:solidFill>
                <a:latin typeface="Arial"/>
                <a:cs typeface="+mn-ea"/>
              </a:rPr>
              <a:t>汇报</a:t>
            </a:r>
            <a:r>
              <a:rPr kumimoji="0" lang="zh-CN" altLang="en-US" sz="2000" i="0" u="none" strike="noStrike" kern="1200" cap="none" spc="0" normalizeH="0" baseline="0" noProof="0" dirty="0">
                <a:ln>
                  <a:noFill/>
                </a:ln>
                <a:solidFill>
                  <a:schemeClr val="accent1"/>
                </a:solidFill>
                <a:effectLst/>
                <a:uLnTx/>
                <a:uFillTx/>
                <a:latin typeface="Arial"/>
                <a:cs typeface="+mn-ea"/>
              </a:rPr>
              <a:t>日期：</a:t>
            </a:r>
            <a:r>
              <a:rPr kumimoji="0" lang="en-US" altLang="zh-CN" sz="2000" i="0" u="none" strike="noStrike" kern="1200" cap="none" spc="0" normalizeH="0" baseline="0" noProof="0" dirty="0">
                <a:ln>
                  <a:noFill/>
                </a:ln>
                <a:solidFill>
                  <a:schemeClr val="accent1"/>
                </a:solidFill>
                <a:effectLst/>
                <a:uLnTx/>
                <a:uFillTx/>
                <a:latin typeface="Arial"/>
                <a:cs typeface="+mn-ea"/>
              </a:rPr>
              <a:t>2021/11/24</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3044863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3D43D3E-D772-45D6-A8AD-3322CF255BF3}"/>
              </a:ext>
            </a:extLst>
          </p:cNvPr>
          <p:cNvSpPr>
            <a:spLocks noGrp="1"/>
          </p:cNvSpPr>
          <p:nvPr>
            <p:ph type="body" sz="quarter" idx="10"/>
          </p:nvPr>
        </p:nvSpPr>
        <p:spPr>
          <a:xfrm>
            <a:off x="-190501" y="4189677"/>
            <a:ext cx="5368944" cy="725488"/>
          </a:xfrm>
        </p:spPr>
        <p:txBody>
          <a:bodyPr/>
          <a:lstStyle/>
          <a:p>
            <a:r>
              <a:rPr lang="zh-CN" altLang="en-US" dirty="0">
                <a:ea typeface="+mn-ea"/>
                <a:cs typeface="+mn-ea"/>
              </a:rPr>
              <a:t>介绍</a:t>
            </a:r>
          </a:p>
        </p:txBody>
      </p:sp>
      <p:sp>
        <p:nvSpPr>
          <p:cNvPr id="8" name="文本占位符 7">
            <a:extLst>
              <a:ext uri="{FF2B5EF4-FFF2-40B4-BE49-F238E27FC236}">
                <a16:creationId xmlns:a16="http://schemas.microsoft.com/office/drawing/2014/main" id="{29CDF616-2CE0-46D4-8F70-CAB25B835CC4}"/>
              </a:ext>
            </a:extLst>
          </p:cNvPr>
          <p:cNvSpPr>
            <a:spLocks noGrp="1"/>
          </p:cNvSpPr>
          <p:nvPr>
            <p:ph type="body" sz="quarter" idx="11"/>
          </p:nvPr>
        </p:nvSpPr>
        <p:spPr>
          <a:xfrm>
            <a:off x="-190501" y="4857350"/>
            <a:ext cx="5368944" cy="424732"/>
          </a:xfrm>
        </p:spPr>
        <p:txBody>
          <a:bodyPr/>
          <a:lstStyle/>
          <a:p>
            <a:r>
              <a:rPr lang="en-US" altLang="zh-CN" dirty="0">
                <a:solidFill>
                  <a:prstClr val="white">
                    <a:lumMod val="75000"/>
                  </a:prstClr>
                </a:solidFill>
                <a:cs typeface="+mn-ea"/>
              </a:rPr>
              <a:t>INTRODUCTION </a:t>
            </a:r>
            <a:endParaRPr lang="en-US" altLang="zh-CN" spc="500" dirty="0">
              <a:solidFill>
                <a:prstClr val="white">
                  <a:lumMod val="75000"/>
                </a:prstClr>
              </a:solidFill>
              <a:cs typeface="+mn-ea"/>
            </a:endParaRPr>
          </a:p>
        </p:txBody>
      </p:sp>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a:extLst>
              <a:ext uri="{FF2B5EF4-FFF2-40B4-BE49-F238E27FC236}">
                <a16:creationId xmlns:a16="http://schemas.microsoft.com/office/drawing/2014/main" id="{063C6493-C7B8-48B4-ABB1-A0F18F9F749B}"/>
              </a:ext>
            </a:extLst>
          </p:cNvPr>
          <p:cNvPicPr>
            <a:picLocks noChangeAspect="1"/>
          </p:cNvPicPr>
          <p:nvPr/>
        </p:nvPicPr>
        <p:blipFill>
          <a:blip r:embed="rId3"/>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662889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solidFill>
                  <a:prstClr val="white">
                    <a:lumMod val="75000"/>
                  </a:prstClr>
                </a:solidFill>
                <a:cs typeface="+mn-ea"/>
              </a:rPr>
              <a:t>INTRODUCTION </a:t>
            </a:r>
            <a:endParaRPr lang="en-US" altLang="zh-CN" spc="5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4</a:t>
            </a:fld>
            <a:endParaRPr lang="zh-CN" altLang="en-US" dirty="0"/>
          </a:p>
        </p:txBody>
      </p:sp>
      <p:sp>
        <p:nvSpPr>
          <p:cNvPr id="45" name="文本占位符 8">
            <a:extLst>
              <a:ext uri="{FF2B5EF4-FFF2-40B4-BE49-F238E27FC236}">
                <a16:creationId xmlns:a16="http://schemas.microsoft.com/office/drawing/2014/main" id="{13EDC6AB-F7DF-4256-B131-02477310CF96}"/>
              </a:ext>
            </a:extLst>
          </p:cNvPr>
          <p:cNvSpPr txBox="1">
            <a:spLocks/>
          </p:cNvSpPr>
          <p:nvPr/>
        </p:nvSpPr>
        <p:spPr>
          <a:xfrm>
            <a:off x="205768" y="1006884"/>
            <a:ext cx="11986232" cy="3673891"/>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dirty="0">
                <a:ea typeface="+mn-ea"/>
                <a:cs typeface="+mn-ea"/>
              </a:rPr>
              <a:t>LoRa</a:t>
            </a: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algn="l"/>
            <a:endParaRPr lang="en-US" altLang="zh-CN" dirty="0"/>
          </a:p>
          <a:p>
            <a:pPr algn="l"/>
            <a:r>
              <a:rPr lang="en-US" altLang="zh-CN" dirty="0" err="1"/>
              <a:t>LoRaWAN</a:t>
            </a:r>
            <a:endParaRPr lang="en-US" altLang="zh-CN" dirty="0"/>
          </a:p>
          <a:p>
            <a:pPr lvl="0" algn="l">
              <a:spcBef>
                <a:spcPts val="0"/>
              </a:spcBef>
            </a:pPr>
            <a:endParaRPr lang="zh-CN" altLang="en-US" sz="1800" b="0" dirty="0">
              <a:solidFill>
                <a:prstClr val="black"/>
              </a:solidFill>
              <a:latin typeface="Arial"/>
            </a:endParaRPr>
          </a:p>
        </p:txBody>
      </p:sp>
      <p:sp>
        <p:nvSpPr>
          <p:cNvPr id="9" name="文本占位符 8">
            <a:extLst>
              <a:ext uri="{FF2B5EF4-FFF2-40B4-BE49-F238E27FC236}">
                <a16:creationId xmlns:a16="http://schemas.microsoft.com/office/drawing/2014/main" id="{2FFF6640-04A5-42F5-8F24-757CD5ED4638}"/>
              </a:ext>
            </a:extLst>
          </p:cNvPr>
          <p:cNvSpPr txBox="1">
            <a:spLocks/>
          </p:cNvSpPr>
          <p:nvPr/>
        </p:nvSpPr>
        <p:spPr>
          <a:xfrm>
            <a:off x="258792" y="4256832"/>
            <a:ext cx="5418155" cy="462755"/>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ea typeface="+mn-ea"/>
              <a:cs typeface="+mn-ea"/>
            </a:endParaRPr>
          </a:p>
        </p:txBody>
      </p:sp>
      <p:pic>
        <p:nvPicPr>
          <p:cNvPr id="3" name="图片 2">
            <a:extLst>
              <a:ext uri="{FF2B5EF4-FFF2-40B4-BE49-F238E27FC236}">
                <a16:creationId xmlns:a16="http://schemas.microsoft.com/office/drawing/2014/main" id="{4F25B09E-3EB3-4830-BB4F-55B4D9AD5214}"/>
              </a:ext>
            </a:extLst>
          </p:cNvPr>
          <p:cNvPicPr>
            <a:picLocks noChangeAspect="1"/>
          </p:cNvPicPr>
          <p:nvPr/>
        </p:nvPicPr>
        <p:blipFill>
          <a:blip r:embed="rId3"/>
          <a:stretch>
            <a:fillRect/>
          </a:stretch>
        </p:blipFill>
        <p:spPr>
          <a:xfrm>
            <a:off x="7252070" y="2061641"/>
            <a:ext cx="4793252" cy="1280526"/>
          </a:xfrm>
          <a:prstGeom prst="rect">
            <a:avLst/>
          </a:prstGeom>
        </p:spPr>
      </p:pic>
      <p:pic>
        <p:nvPicPr>
          <p:cNvPr id="6" name="图片 5">
            <a:extLst>
              <a:ext uri="{FF2B5EF4-FFF2-40B4-BE49-F238E27FC236}">
                <a16:creationId xmlns:a16="http://schemas.microsoft.com/office/drawing/2014/main" id="{87C1EF2A-E0CF-4B81-B9F8-F6AA79235FFA}"/>
              </a:ext>
            </a:extLst>
          </p:cNvPr>
          <p:cNvPicPr>
            <a:picLocks noChangeAspect="1"/>
          </p:cNvPicPr>
          <p:nvPr/>
        </p:nvPicPr>
        <p:blipFill>
          <a:blip r:embed="rId4"/>
          <a:stretch>
            <a:fillRect/>
          </a:stretch>
        </p:blipFill>
        <p:spPr>
          <a:xfrm>
            <a:off x="2736061" y="4538768"/>
            <a:ext cx="6561389" cy="2156647"/>
          </a:xfrm>
          <a:prstGeom prst="rect">
            <a:avLst/>
          </a:prstGeom>
        </p:spPr>
      </p:pic>
      <p:pic>
        <p:nvPicPr>
          <p:cNvPr id="11" name="图片 10">
            <a:extLst>
              <a:ext uri="{FF2B5EF4-FFF2-40B4-BE49-F238E27FC236}">
                <a16:creationId xmlns:a16="http://schemas.microsoft.com/office/drawing/2014/main" id="{F21DD1DD-DB9A-4468-BD23-328361927B4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94091" y="1484466"/>
            <a:ext cx="4225026" cy="2434877"/>
          </a:xfrm>
          <a:prstGeom prst="rect">
            <a:avLst/>
          </a:prstGeom>
        </p:spPr>
      </p:pic>
      <p:pic>
        <p:nvPicPr>
          <p:cNvPr id="19" name="图片 18">
            <a:extLst>
              <a:ext uri="{FF2B5EF4-FFF2-40B4-BE49-F238E27FC236}">
                <a16:creationId xmlns:a16="http://schemas.microsoft.com/office/drawing/2014/main" id="{BE8CB90F-86BA-471C-9DB4-BD4D1EC4BC1D}"/>
              </a:ext>
            </a:extLst>
          </p:cNvPr>
          <p:cNvPicPr>
            <a:picLocks noChangeAspect="1"/>
          </p:cNvPicPr>
          <p:nvPr/>
        </p:nvPicPr>
        <p:blipFill>
          <a:blip r:embed="rId6"/>
          <a:stretch>
            <a:fillRect/>
          </a:stretch>
        </p:blipFill>
        <p:spPr>
          <a:xfrm>
            <a:off x="4607440" y="2612451"/>
            <a:ext cx="2556307" cy="462755"/>
          </a:xfrm>
          <a:prstGeom prst="rect">
            <a:avLst/>
          </a:prstGeom>
        </p:spPr>
      </p:pic>
      <p:sp>
        <p:nvSpPr>
          <p:cNvPr id="12" name="文本框 11">
            <a:extLst>
              <a:ext uri="{FF2B5EF4-FFF2-40B4-BE49-F238E27FC236}">
                <a16:creationId xmlns:a16="http://schemas.microsoft.com/office/drawing/2014/main" id="{61F03F5C-7780-4F98-9952-354AECACC61F}"/>
              </a:ext>
            </a:extLst>
          </p:cNvPr>
          <p:cNvSpPr txBox="1"/>
          <p:nvPr/>
        </p:nvSpPr>
        <p:spPr>
          <a:xfrm>
            <a:off x="4519117" y="2204307"/>
            <a:ext cx="60977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chemeClr val="accent1"/>
                </a:solidFill>
                <a:cs typeface="+mn-ea"/>
              </a:rPr>
              <a:t>modulation bit rate:</a:t>
            </a:r>
          </a:p>
        </p:txBody>
      </p:sp>
      <p:sp>
        <p:nvSpPr>
          <p:cNvPr id="13" name="文本框 12">
            <a:extLst>
              <a:ext uri="{FF2B5EF4-FFF2-40B4-BE49-F238E27FC236}">
                <a16:creationId xmlns:a16="http://schemas.microsoft.com/office/drawing/2014/main" id="{7F746DC4-A0CA-4E4D-B467-DB82CD2A78CD}"/>
              </a:ext>
            </a:extLst>
          </p:cNvPr>
          <p:cNvSpPr txBox="1"/>
          <p:nvPr/>
        </p:nvSpPr>
        <p:spPr>
          <a:xfrm>
            <a:off x="8775700" y="1692309"/>
            <a:ext cx="51540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chemeClr val="accent1"/>
                </a:solidFill>
                <a:cs typeface="+mn-ea"/>
              </a:rPr>
              <a:t>Frame structure:</a:t>
            </a:r>
          </a:p>
        </p:txBody>
      </p:sp>
      <p:sp>
        <p:nvSpPr>
          <p:cNvPr id="14" name="文本框 13">
            <a:extLst>
              <a:ext uri="{FF2B5EF4-FFF2-40B4-BE49-F238E27FC236}">
                <a16:creationId xmlns:a16="http://schemas.microsoft.com/office/drawing/2014/main" id="{7E9C046D-5F37-4687-9EE6-B6ED50AE71BE}"/>
              </a:ext>
            </a:extLst>
          </p:cNvPr>
          <p:cNvSpPr txBox="1"/>
          <p:nvPr/>
        </p:nvSpPr>
        <p:spPr>
          <a:xfrm>
            <a:off x="1107784" y="1249112"/>
            <a:ext cx="51540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chemeClr val="accent1"/>
                </a:solidFill>
                <a:cs typeface="+mn-ea"/>
              </a:rPr>
              <a:t>Chirp Spread Spectrum:</a:t>
            </a:r>
          </a:p>
        </p:txBody>
      </p:sp>
      <p:sp>
        <p:nvSpPr>
          <p:cNvPr id="15" name="文本框 14">
            <a:extLst>
              <a:ext uri="{FF2B5EF4-FFF2-40B4-BE49-F238E27FC236}">
                <a16:creationId xmlns:a16="http://schemas.microsoft.com/office/drawing/2014/main" id="{39653C4F-6065-4EDE-8DEB-C1BD1DBCFD19}"/>
              </a:ext>
            </a:extLst>
          </p:cNvPr>
          <p:cNvSpPr txBox="1"/>
          <p:nvPr/>
        </p:nvSpPr>
        <p:spPr>
          <a:xfrm>
            <a:off x="258792" y="4503152"/>
            <a:ext cx="60977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chemeClr val="accent1"/>
                </a:solidFill>
                <a:cs typeface="+mn-ea"/>
              </a:rPr>
              <a:t>Network structure:</a:t>
            </a:r>
          </a:p>
        </p:txBody>
      </p:sp>
      <p:sp>
        <p:nvSpPr>
          <p:cNvPr id="16" name="文本框 15">
            <a:extLst>
              <a:ext uri="{FF2B5EF4-FFF2-40B4-BE49-F238E27FC236}">
                <a16:creationId xmlns:a16="http://schemas.microsoft.com/office/drawing/2014/main" id="{A7D98608-FA87-41BD-8D25-78C8E206D819}"/>
              </a:ext>
            </a:extLst>
          </p:cNvPr>
          <p:cNvSpPr txBox="1"/>
          <p:nvPr/>
        </p:nvSpPr>
        <p:spPr>
          <a:xfrm>
            <a:off x="5585183" y="2708299"/>
            <a:ext cx="6962172" cy="261610"/>
          </a:xfrm>
          <a:prstGeom prst="rect">
            <a:avLst/>
          </a:prstGeom>
          <a:noFill/>
        </p:spPr>
        <p:txBody>
          <a:bodyPr wrap="square">
            <a:spAutoFit/>
          </a:bodyPr>
          <a:lstStyle/>
          <a:p>
            <a:r>
              <a:rPr lang="en-US" altLang="zh-CN" sz="1100" dirty="0">
                <a:cs typeface="+mn-ea"/>
              </a:rPr>
              <a:t>bps</a:t>
            </a:r>
            <a:endParaRPr lang="zh-CN" altLang="en-US" sz="1100" dirty="0"/>
          </a:p>
        </p:txBody>
      </p:sp>
    </p:spTree>
    <p:extLst>
      <p:ext uri="{BB962C8B-B14F-4D97-AF65-F5344CB8AC3E}">
        <p14:creationId xmlns:p14="http://schemas.microsoft.com/office/powerpoint/2010/main" val="1966148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solidFill>
                  <a:prstClr val="white">
                    <a:lumMod val="75000"/>
                  </a:prstClr>
                </a:solidFill>
                <a:cs typeface="+mn-ea"/>
              </a:rPr>
              <a:t>INTRODUCTION </a:t>
            </a:r>
            <a:endParaRPr lang="en-US" altLang="zh-CN" spc="500" dirty="0">
              <a:solidFill>
                <a:prstClr val="white">
                  <a:lumMod val="75000"/>
                </a:prst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5</a:t>
            </a:fld>
            <a:endParaRPr lang="zh-CN" altLang="en-US" dirty="0"/>
          </a:p>
        </p:txBody>
      </p:sp>
      <p:sp>
        <p:nvSpPr>
          <p:cNvPr id="45" name="文本占位符 8">
            <a:extLst>
              <a:ext uri="{FF2B5EF4-FFF2-40B4-BE49-F238E27FC236}">
                <a16:creationId xmlns:a16="http://schemas.microsoft.com/office/drawing/2014/main" id="{13EDC6AB-F7DF-4256-B131-02477310CF96}"/>
              </a:ext>
            </a:extLst>
          </p:cNvPr>
          <p:cNvSpPr txBox="1">
            <a:spLocks/>
          </p:cNvSpPr>
          <p:nvPr/>
        </p:nvSpPr>
        <p:spPr>
          <a:xfrm>
            <a:off x="205768" y="1006884"/>
            <a:ext cx="11986232" cy="4740850"/>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dirty="0">
                <a:ea typeface="+mn-ea"/>
                <a:cs typeface="+mn-ea"/>
              </a:rPr>
              <a:t>Background</a:t>
            </a:r>
          </a:p>
          <a:p>
            <a:pPr algn="l"/>
            <a:endParaRPr lang="en-US" altLang="zh-CN" sz="1800" dirty="0">
              <a:ea typeface="+mn-ea"/>
              <a:cs typeface="+mn-ea"/>
            </a:endParaRPr>
          </a:p>
          <a:p>
            <a:pPr algn="l"/>
            <a:r>
              <a:rPr lang="zh-CN" altLang="en-US" sz="1800" b="0" dirty="0">
                <a:solidFill>
                  <a:prstClr val="black"/>
                </a:solidFill>
                <a:latin typeface="Arial"/>
              </a:rPr>
              <a:t>①</a:t>
            </a:r>
            <a:r>
              <a:rPr lang="en-US" altLang="zh-CN" sz="1800" b="0" dirty="0">
                <a:solidFill>
                  <a:prstClr val="black"/>
                </a:solidFill>
                <a:latin typeface="Arial"/>
              </a:rPr>
              <a:t>Interference and collision at unlicensed ISM band</a:t>
            </a:r>
          </a:p>
          <a:p>
            <a:pPr algn="l"/>
            <a:endParaRPr lang="en-US" altLang="zh-CN" sz="1800" b="0" dirty="0">
              <a:solidFill>
                <a:prstClr val="black"/>
              </a:solidFill>
              <a:latin typeface="Arial"/>
            </a:endParaRPr>
          </a:p>
          <a:p>
            <a:pPr algn="l"/>
            <a:r>
              <a:rPr lang="en-US" altLang="zh-CN" sz="1800" b="0" dirty="0">
                <a:solidFill>
                  <a:prstClr val="black"/>
                </a:solidFill>
                <a:latin typeface="Arial"/>
              </a:rPr>
              <a:t>②Asymmetric communication: mainly uplink</a:t>
            </a: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lvl="0" algn="l">
              <a:spcBef>
                <a:spcPts val="0"/>
              </a:spcBef>
            </a:pPr>
            <a:endParaRPr lang="en-US" altLang="zh-CN" sz="1800" b="0" dirty="0">
              <a:solidFill>
                <a:prstClr val="black"/>
              </a:solidFill>
              <a:latin typeface="Arial"/>
            </a:endParaRPr>
          </a:p>
          <a:p>
            <a:pPr algn="l"/>
            <a:r>
              <a:rPr lang="en-US" altLang="zh-CN" dirty="0"/>
              <a:t>Contribution</a:t>
            </a:r>
          </a:p>
          <a:p>
            <a:pPr algn="l"/>
            <a:endParaRPr lang="zh-CN" altLang="en-US" sz="1800" dirty="0">
              <a:cs typeface="+mn-ea"/>
            </a:endParaRPr>
          </a:p>
          <a:p>
            <a:pPr lvl="0" algn="l">
              <a:spcBef>
                <a:spcPts val="0"/>
              </a:spcBef>
            </a:pPr>
            <a:r>
              <a:rPr lang="zh-CN" altLang="en-US" sz="1800" b="0" dirty="0">
                <a:solidFill>
                  <a:prstClr val="black"/>
                </a:solidFill>
                <a:latin typeface="Arial"/>
              </a:rPr>
              <a:t>①</a:t>
            </a:r>
            <a:r>
              <a:rPr lang="en-US" altLang="zh-CN" sz="1800" b="0" dirty="0">
                <a:solidFill>
                  <a:prstClr val="black"/>
                </a:solidFill>
                <a:latin typeface="Arial"/>
              </a:rPr>
              <a:t>Different from existing collision-related </a:t>
            </a:r>
            <a:r>
              <a:rPr lang="en-US" altLang="zh-CN" sz="1800" i="1" dirty="0">
                <a:solidFill>
                  <a:prstClr val="black"/>
                </a:solidFill>
                <a:latin typeface="Arial"/>
              </a:rPr>
              <a:t>PHY / MAC / APP </a:t>
            </a:r>
            <a:r>
              <a:rPr lang="en-US" altLang="zh-CN" sz="1800" b="0" dirty="0">
                <a:solidFill>
                  <a:prstClr val="black"/>
                </a:solidFill>
                <a:latin typeface="Arial"/>
              </a:rPr>
              <a:t>layer works</a:t>
            </a:r>
          </a:p>
          <a:p>
            <a:pPr lvl="0" algn="l">
              <a:spcBef>
                <a:spcPts val="0"/>
              </a:spcBef>
            </a:pPr>
            <a:endParaRPr lang="en-US" altLang="zh-CN" sz="1800" b="0" dirty="0">
              <a:solidFill>
                <a:prstClr val="black"/>
              </a:solidFill>
              <a:latin typeface="Arial"/>
            </a:endParaRPr>
          </a:p>
          <a:p>
            <a:pPr lvl="0" algn="l">
              <a:spcBef>
                <a:spcPts val="0"/>
              </a:spcBef>
            </a:pPr>
            <a:r>
              <a:rPr lang="en-US" altLang="zh-CN" sz="1800" b="0" dirty="0">
                <a:solidFill>
                  <a:prstClr val="black"/>
                </a:solidFill>
                <a:latin typeface="Arial"/>
              </a:rPr>
              <a:t>②Capable to existing CTOS LoRa device and gateway</a:t>
            </a:r>
            <a:endParaRPr lang="zh-CN" altLang="en-US" sz="1800" b="0" dirty="0">
              <a:solidFill>
                <a:prstClr val="black"/>
              </a:solidFill>
              <a:latin typeface="Arial"/>
            </a:endParaRPr>
          </a:p>
        </p:txBody>
      </p:sp>
      <p:sp>
        <p:nvSpPr>
          <p:cNvPr id="9" name="文本占位符 8">
            <a:extLst>
              <a:ext uri="{FF2B5EF4-FFF2-40B4-BE49-F238E27FC236}">
                <a16:creationId xmlns:a16="http://schemas.microsoft.com/office/drawing/2014/main" id="{2FFF6640-04A5-42F5-8F24-757CD5ED4638}"/>
              </a:ext>
            </a:extLst>
          </p:cNvPr>
          <p:cNvSpPr txBox="1">
            <a:spLocks/>
          </p:cNvSpPr>
          <p:nvPr/>
        </p:nvSpPr>
        <p:spPr>
          <a:xfrm>
            <a:off x="258792" y="4256832"/>
            <a:ext cx="5418155" cy="462755"/>
          </a:xfrm>
          <a:prstGeom prst="rect">
            <a:avLst/>
          </a:prstGeom>
        </p:spPr>
        <p:txBody>
          <a:bodyPr vert="horz" wrap="square"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ea typeface="+mn-ea"/>
              <a:cs typeface="+mn-ea"/>
            </a:endParaRPr>
          </a:p>
        </p:txBody>
      </p:sp>
    </p:spTree>
    <p:extLst>
      <p:ext uri="{BB962C8B-B14F-4D97-AF65-F5344CB8AC3E}">
        <p14:creationId xmlns:p14="http://schemas.microsoft.com/office/powerpoint/2010/main" val="2417672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45DD76-8183-42DD-A211-A729393B43E1}"/>
              </a:ext>
            </a:extLst>
          </p:cNvPr>
          <p:cNvSpPr>
            <a:spLocks noGrp="1"/>
          </p:cNvSpPr>
          <p:nvPr>
            <p:ph type="body" sz="quarter" idx="10"/>
          </p:nvPr>
        </p:nvSpPr>
        <p:spPr/>
        <p:txBody>
          <a:bodyPr/>
          <a:lstStyle/>
          <a:p>
            <a:r>
              <a:rPr lang="zh-CN" altLang="en-US" dirty="0">
                <a:ea typeface="+mn-ea"/>
                <a:cs typeface="+mn-ea"/>
              </a:rPr>
              <a:t>系统概览</a:t>
            </a:r>
          </a:p>
        </p:txBody>
      </p:sp>
      <p:sp>
        <p:nvSpPr>
          <p:cNvPr id="3" name="文本占位符 2">
            <a:extLst>
              <a:ext uri="{FF2B5EF4-FFF2-40B4-BE49-F238E27FC236}">
                <a16:creationId xmlns:a16="http://schemas.microsoft.com/office/drawing/2014/main" id="{900661D0-2F73-4778-9ECF-C88D45438096}"/>
              </a:ext>
            </a:extLst>
          </p:cNvPr>
          <p:cNvSpPr>
            <a:spLocks noGrp="1"/>
          </p:cNvSpPr>
          <p:nvPr>
            <p:ph type="body" sz="quarter" idx="11"/>
          </p:nvPr>
        </p:nvSpPr>
        <p:spPr/>
        <p:txBody>
          <a:bodyPr/>
          <a:lstStyle/>
          <a:p>
            <a:r>
              <a:rPr lang="en-US" altLang="zh-CN" dirty="0"/>
              <a:t>SYSTEM OVERVIEW</a:t>
            </a:r>
            <a:endParaRPr lang="en-US" altLang="zh-CN" dirty="0">
              <a:cs typeface="+mn-ea"/>
            </a:endParaRPr>
          </a:p>
        </p:txBody>
      </p:sp>
      <p:sp>
        <p:nvSpPr>
          <p:cNvPr id="7" name="日期占位符 6">
            <a:extLst>
              <a:ext uri="{FF2B5EF4-FFF2-40B4-BE49-F238E27FC236}">
                <a16:creationId xmlns:a16="http://schemas.microsoft.com/office/drawing/2014/main" id="{F441CD79-00DF-4A3A-BB62-56E611C95A85}"/>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8" name="图片 7">
            <a:extLst>
              <a:ext uri="{FF2B5EF4-FFF2-40B4-BE49-F238E27FC236}">
                <a16:creationId xmlns:a16="http://schemas.microsoft.com/office/drawing/2014/main" id="{2BA37264-67D4-4BC0-9A67-13CBC65D4E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8565" y="1342785"/>
            <a:ext cx="2972111"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933092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SYSTEM OVERVIEW</a:t>
            </a:r>
            <a:endParaRPr lang="en-US" altLang="zh-CN" dirty="0">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7</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660400" y="2258742"/>
            <a:ext cx="184731" cy="369332"/>
          </a:xfrm>
          <a:prstGeom prst="rect">
            <a:avLst/>
          </a:prstGeom>
        </p:spPr>
        <p:txBody>
          <a:bodyPr wrap="none">
            <a:spAutoFit/>
          </a:bodyPr>
          <a:lstStyle/>
          <a:p>
            <a:endParaRPr lang="zh-CN" altLang="en-US" dirty="0"/>
          </a:p>
        </p:txBody>
      </p:sp>
      <p:sp>
        <p:nvSpPr>
          <p:cNvPr id="15" name="矩形 14">
            <a:extLst>
              <a:ext uri="{FF2B5EF4-FFF2-40B4-BE49-F238E27FC236}">
                <a16:creationId xmlns:a16="http://schemas.microsoft.com/office/drawing/2014/main" id="{8960E157-873E-4905-9143-B399391920BA}"/>
              </a:ext>
            </a:extLst>
          </p:cNvPr>
          <p:cNvSpPr/>
          <p:nvPr/>
        </p:nvSpPr>
        <p:spPr>
          <a:xfrm>
            <a:off x="568334" y="783595"/>
            <a:ext cx="1656223" cy="830997"/>
          </a:xfrm>
          <a:prstGeom prst="rect">
            <a:avLst/>
          </a:prstGeom>
        </p:spPr>
        <p:txBody>
          <a:bodyPr wrap="none">
            <a:spAutoFit/>
          </a:bodyPr>
          <a:lstStyle/>
          <a:p>
            <a:r>
              <a:rPr lang="en-US" altLang="zh-CN" sz="2400" b="1" dirty="0">
                <a:solidFill>
                  <a:schemeClr val="accent1"/>
                </a:solidFill>
                <a:cs typeface="+mn-ea"/>
              </a:rPr>
              <a:t>Structure:</a:t>
            </a:r>
          </a:p>
          <a:p>
            <a:pPr lvl="0"/>
            <a:endParaRPr lang="en-US" altLang="zh-CN" sz="2400" b="1" dirty="0">
              <a:solidFill>
                <a:schemeClr val="accent1"/>
              </a:solidFill>
              <a:cs typeface="+mn-ea"/>
            </a:endParaRPr>
          </a:p>
        </p:txBody>
      </p:sp>
      <p:sp>
        <p:nvSpPr>
          <p:cNvPr id="20" name="矩形 19">
            <a:extLst>
              <a:ext uri="{FF2B5EF4-FFF2-40B4-BE49-F238E27FC236}">
                <a16:creationId xmlns:a16="http://schemas.microsoft.com/office/drawing/2014/main" id="{C70C8F1F-27D3-443B-956A-1AE09F178F99}"/>
              </a:ext>
            </a:extLst>
          </p:cNvPr>
          <p:cNvSpPr/>
          <p:nvPr/>
        </p:nvSpPr>
        <p:spPr>
          <a:xfrm>
            <a:off x="396430" y="5465260"/>
            <a:ext cx="184731" cy="369332"/>
          </a:xfrm>
          <a:prstGeom prst="rect">
            <a:avLst/>
          </a:prstGeom>
        </p:spPr>
        <p:txBody>
          <a:bodyPr wrap="none">
            <a:spAutoFit/>
          </a:bodyPr>
          <a:lstStyle/>
          <a:p>
            <a:endParaRPr lang="zh-CN" altLang="en-US" dirty="0"/>
          </a:p>
        </p:txBody>
      </p:sp>
      <p:sp>
        <p:nvSpPr>
          <p:cNvPr id="21" name="矩形 20">
            <a:extLst>
              <a:ext uri="{FF2B5EF4-FFF2-40B4-BE49-F238E27FC236}">
                <a16:creationId xmlns:a16="http://schemas.microsoft.com/office/drawing/2014/main" id="{256BAFA4-49B8-4CA3-91F9-1982B8CB650A}"/>
              </a:ext>
            </a:extLst>
          </p:cNvPr>
          <p:cNvSpPr/>
          <p:nvPr/>
        </p:nvSpPr>
        <p:spPr>
          <a:xfrm>
            <a:off x="568334" y="5929923"/>
            <a:ext cx="184731" cy="369332"/>
          </a:xfrm>
          <a:prstGeom prst="rect">
            <a:avLst/>
          </a:prstGeom>
        </p:spPr>
        <p:txBody>
          <a:bodyPr wrap="none">
            <a:spAutoFit/>
          </a:bodyPr>
          <a:lstStyle/>
          <a:p>
            <a:pPr lvl="0">
              <a:defRPr/>
            </a:pPr>
            <a:endParaRPr lang="zh-CN" altLang="en-US" b="1" dirty="0">
              <a:solidFill>
                <a:schemeClr val="accent1"/>
              </a:solidFill>
              <a:cs typeface="+mn-ea"/>
            </a:endParaRPr>
          </a:p>
        </p:txBody>
      </p:sp>
      <p:sp>
        <p:nvSpPr>
          <p:cNvPr id="23" name="矩形 22">
            <a:extLst>
              <a:ext uri="{FF2B5EF4-FFF2-40B4-BE49-F238E27FC236}">
                <a16:creationId xmlns:a16="http://schemas.microsoft.com/office/drawing/2014/main" id="{72AD0D28-4908-402D-9761-638459E6E8A3}"/>
              </a:ext>
            </a:extLst>
          </p:cNvPr>
          <p:cNvSpPr/>
          <p:nvPr/>
        </p:nvSpPr>
        <p:spPr>
          <a:xfrm>
            <a:off x="1761259" y="6299255"/>
            <a:ext cx="184731" cy="369332"/>
          </a:xfrm>
          <a:prstGeom prst="rect">
            <a:avLst/>
          </a:prstGeom>
        </p:spPr>
        <p:txBody>
          <a:bodyPr wrap="none">
            <a:spAutoFit/>
          </a:bodyPr>
          <a:lstStyle/>
          <a:p>
            <a:endParaRPr lang="zh-CN" altLang="en-US" dirty="0"/>
          </a:p>
        </p:txBody>
      </p:sp>
      <p:pic>
        <p:nvPicPr>
          <p:cNvPr id="2" name="图片 1">
            <a:extLst>
              <a:ext uri="{FF2B5EF4-FFF2-40B4-BE49-F238E27FC236}">
                <a16:creationId xmlns:a16="http://schemas.microsoft.com/office/drawing/2014/main" id="{1E4346DA-9C9D-4E36-9D29-3E2243FD60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02295" y="1246423"/>
            <a:ext cx="4784954" cy="2976008"/>
          </a:xfrm>
          <a:prstGeom prst="rect">
            <a:avLst/>
          </a:prstGeom>
        </p:spPr>
      </p:pic>
      <p:pic>
        <p:nvPicPr>
          <p:cNvPr id="6" name="图片 5">
            <a:extLst>
              <a:ext uri="{FF2B5EF4-FFF2-40B4-BE49-F238E27FC236}">
                <a16:creationId xmlns:a16="http://schemas.microsoft.com/office/drawing/2014/main" id="{80D4C2EF-CF86-4D7D-81AD-AE5FA0EB0F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516" y="4880289"/>
            <a:ext cx="5947887" cy="1908605"/>
          </a:xfrm>
          <a:prstGeom prst="rect">
            <a:avLst/>
          </a:prstGeom>
        </p:spPr>
      </p:pic>
      <p:pic>
        <p:nvPicPr>
          <p:cNvPr id="8" name="图片 7">
            <a:extLst>
              <a:ext uri="{FF2B5EF4-FFF2-40B4-BE49-F238E27FC236}">
                <a16:creationId xmlns:a16="http://schemas.microsoft.com/office/drawing/2014/main" id="{9CD2B4F2-17A8-4575-9388-5BA1EFB265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25354" y="4855826"/>
            <a:ext cx="5866646" cy="1957532"/>
          </a:xfrm>
          <a:prstGeom prst="rect">
            <a:avLst/>
          </a:prstGeom>
        </p:spPr>
      </p:pic>
      <p:sp>
        <p:nvSpPr>
          <p:cNvPr id="12" name="矩形 11">
            <a:extLst>
              <a:ext uri="{FF2B5EF4-FFF2-40B4-BE49-F238E27FC236}">
                <a16:creationId xmlns:a16="http://schemas.microsoft.com/office/drawing/2014/main" id="{92AC313A-E78C-4A3D-87B1-2DA188ECFB4C}"/>
              </a:ext>
            </a:extLst>
          </p:cNvPr>
          <p:cNvSpPr/>
          <p:nvPr/>
        </p:nvSpPr>
        <p:spPr>
          <a:xfrm>
            <a:off x="488795" y="4222431"/>
            <a:ext cx="1723549" cy="830997"/>
          </a:xfrm>
          <a:prstGeom prst="rect">
            <a:avLst/>
          </a:prstGeom>
        </p:spPr>
        <p:txBody>
          <a:bodyPr wrap="none">
            <a:spAutoFit/>
          </a:bodyPr>
          <a:lstStyle/>
          <a:p>
            <a:r>
              <a:rPr lang="en-US" altLang="zh-CN" sz="2400" b="1" dirty="0">
                <a:solidFill>
                  <a:schemeClr val="accent1"/>
                </a:solidFill>
                <a:cs typeface="+mn-ea"/>
              </a:rPr>
              <a:t>Prototype:</a:t>
            </a:r>
          </a:p>
          <a:p>
            <a:pPr lvl="0"/>
            <a:endParaRPr lang="en-US" altLang="zh-CN" sz="2400" b="1" dirty="0">
              <a:solidFill>
                <a:schemeClr val="accent1"/>
              </a:solidFill>
              <a:cs typeface="+mn-ea"/>
            </a:endParaRPr>
          </a:p>
        </p:txBody>
      </p:sp>
      <p:sp>
        <p:nvSpPr>
          <p:cNvPr id="3" name="箭头: 右 2">
            <a:extLst>
              <a:ext uri="{FF2B5EF4-FFF2-40B4-BE49-F238E27FC236}">
                <a16:creationId xmlns:a16="http://schemas.microsoft.com/office/drawing/2014/main" id="{81C75403-A053-4D6B-AADA-C622B44BE22E}"/>
              </a:ext>
            </a:extLst>
          </p:cNvPr>
          <p:cNvSpPr/>
          <p:nvPr/>
        </p:nvSpPr>
        <p:spPr>
          <a:xfrm>
            <a:off x="5999203" y="5649925"/>
            <a:ext cx="318198" cy="369332"/>
          </a:xfrm>
          <a:prstGeom prst="rightArrow">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388908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76AD98D-F234-482E-A83F-CE83A2BD2ED3}"/>
              </a:ext>
            </a:extLst>
          </p:cNvPr>
          <p:cNvSpPr>
            <a:spLocks noGrp="1"/>
          </p:cNvSpPr>
          <p:nvPr>
            <p:ph type="body" sz="quarter" idx="10"/>
          </p:nvPr>
        </p:nvSpPr>
        <p:spPr/>
        <p:txBody>
          <a:bodyPr/>
          <a:lstStyle/>
          <a:p>
            <a:r>
              <a:rPr lang="zh-CN" altLang="en-US" dirty="0">
                <a:cs typeface="+mn-ea"/>
              </a:rPr>
              <a:t>错误检测</a:t>
            </a:r>
          </a:p>
        </p:txBody>
      </p:sp>
      <p:sp>
        <p:nvSpPr>
          <p:cNvPr id="6" name="文本占位符 5">
            <a:extLst>
              <a:ext uri="{FF2B5EF4-FFF2-40B4-BE49-F238E27FC236}">
                <a16:creationId xmlns:a16="http://schemas.microsoft.com/office/drawing/2014/main" id="{857E7E3D-C5EC-4CAF-9EDC-070CDAEC4C2D}"/>
              </a:ext>
            </a:extLst>
          </p:cNvPr>
          <p:cNvSpPr>
            <a:spLocks noGrp="1"/>
          </p:cNvSpPr>
          <p:nvPr>
            <p:ph type="body" sz="quarter" idx="11"/>
          </p:nvPr>
        </p:nvSpPr>
        <p:spPr/>
        <p:txBody>
          <a:bodyPr/>
          <a:lstStyle/>
          <a:p>
            <a:pPr lvl="0" fontAlgn="base"/>
            <a:r>
              <a:rPr lang="en-US" altLang="zh-CN" b="1" dirty="0"/>
              <a:t>ERROR DETECTION</a:t>
            </a:r>
            <a:endParaRPr lang="zh-CN" altLang="zh-CN" b="1" dirty="0"/>
          </a:p>
        </p:txBody>
      </p:sp>
      <p:sp>
        <p:nvSpPr>
          <p:cNvPr id="4" name="日期占位符 3">
            <a:extLst>
              <a:ext uri="{FF2B5EF4-FFF2-40B4-BE49-F238E27FC236}">
                <a16:creationId xmlns:a16="http://schemas.microsoft.com/office/drawing/2014/main" id="{F4E62298-8FC2-466E-9512-5C0AD1512219}"/>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7" name="图片 6">
            <a:extLst>
              <a:ext uri="{FF2B5EF4-FFF2-40B4-BE49-F238E27FC236}">
                <a16:creationId xmlns:a16="http://schemas.microsoft.com/office/drawing/2014/main" id="{2A401395-2B01-46AE-8BBC-A244578A3C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35344" y="1337624"/>
            <a:ext cx="2972111"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235331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pPr lvl="0" fontAlgn="base"/>
            <a:r>
              <a:rPr lang="en-US" altLang="zh-CN" dirty="0"/>
              <a:t>ERROR DETECTION</a:t>
            </a:r>
            <a:endParaRPr lang="zh-CN" altLang="zh-CN" dirty="0"/>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9</a:t>
            </a:fld>
            <a:endParaRPr lang="zh-CN" altLang="en-US" dirty="0"/>
          </a:p>
        </p:txBody>
      </p:sp>
      <p:sp>
        <p:nvSpPr>
          <p:cNvPr id="5" name="矩形 4">
            <a:extLst>
              <a:ext uri="{FF2B5EF4-FFF2-40B4-BE49-F238E27FC236}">
                <a16:creationId xmlns:a16="http://schemas.microsoft.com/office/drawing/2014/main" id="{38E5E869-02D1-4935-9A3C-C9BA2D51129A}"/>
              </a:ext>
            </a:extLst>
          </p:cNvPr>
          <p:cNvSpPr/>
          <p:nvPr/>
        </p:nvSpPr>
        <p:spPr>
          <a:xfrm>
            <a:off x="668865" y="1041515"/>
            <a:ext cx="11235268" cy="498598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45437"/>
                </a:solidFill>
                <a:effectLst/>
                <a:uLnTx/>
                <a:uFillTx/>
                <a:latin typeface="Arial"/>
                <a:ea typeface="Microsoft YaHei"/>
                <a:cs typeface="+mn-ea"/>
              </a:rPr>
              <a:t>Single Reception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1" dirty="0">
              <a:solidFill>
                <a:srgbClr val="445437"/>
              </a:solidFill>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chemeClr val="accent1"/>
                </a:solidFill>
                <a:cs typeface="+mn-ea"/>
              </a:rPr>
              <a:t>RSSI sample</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b="1" dirty="0">
              <a:solidFill>
                <a:schemeClr val="accent1"/>
              </a:solidFill>
              <a:cs typeface="+mn-ea"/>
            </a:endParaRPr>
          </a:p>
        </p:txBody>
      </p:sp>
      <p:pic>
        <p:nvPicPr>
          <p:cNvPr id="2" name="图片 1">
            <a:extLst>
              <a:ext uri="{FF2B5EF4-FFF2-40B4-BE49-F238E27FC236}">
                <a16:creationId xmlns:a16="http://schemas.microsoft.com/office/drawing/2014/main" id="{B93D1B8C-79CB-4BA1-8E48-9550155427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9288" y="2495057"/>
            <a:ext cx="5211428" cy="3321428"/>
          </a:xfrm>
          <a:prstGeom prst="rect">
            <a:avLst/>
          </a:prstGeom>
        </p:spPr>
      </p:pic>
      <p:pic>
        <p:nvPicPr>
          <p:cNvPr id="3" name="图片 2">
            <a:extLst>
              <a:ext uri="{FF2B5EF4-FFF2-40B4-BE49-F238E27FC236}">
                <a16:creationId xmlns:a16="http://schemas.microsoft.com/office/drawing/2014/main" id="{4961D659-CA89-4CF2-AC38-52F82A141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72572" y="2495057"/>
            <a:ext cx="5119988" cy="3115936"/>
          </a:xfrm>
          <a:prstGeom prst="rect">
            <a:avLst/>
          </a:prstGeom>
        </p:spPr>
      </p:pic>
    </p:spTree>
    <p:extLst>
      <p:ext uri="{BB962C8B-B14F-4D97-AF65-F5344CB8AC3E}">
        <p14:creationId xmlns:p14="http://schemas.microsoft.com/office/powerpoint/2010/main" val="17796015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7421</TotalTime>
  <Words>1864</Words>
  <Application>Microsoft Office PowerPoint</Application>
  <PresentationFormat>宽屏</PresentationFormat>
  <Paragraphs>318</Paragraphs>
  <Slides>23</Slides>
  <Notes>21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23</vt:i4>
      </vt:variant>
    </vt:vector>
  </HeadingPairs>
  <TitlesOfParts>
    <vt:vector size="34" baseType="lpstr">
      <vt:lpstr>等线</vt:lpstr>
      <vt:lpstr>等线 Light</vt:lpstr>
      <vt:lpstr>Microsoft YaHei</vt:lpstr>
      <vt:lpstr>Microsoft YaHei</vt:lpstr>
      <vt:lpstr>Arial</vt:lpstr>
      <vt:lpstr>Calibri</vt:lpstr>
      <vt:lpstr>Century Gothic</vt:lpstr>
      <vt:lpstr>Segoe UI</vt:lpstr>
      <vt:lpstr>Segoe UI Light</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昊</cp:lastModifiedBy>
  <cp:revision>1941</cp:revision>
  <dcterms:created xsi:type="dcterms:W3CDTF">2019-03-11T14:11:26Z</dcterms:created>
  <dcterms:modified xsi:type="dcterms:W3CDTF">2021-11-18T04:37:19Z</dcterms:modified>
</cp:coreProperties>
</file>